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57" r:id="rId3"/>
    <p:sldId id="258" r:id="rId4"/>
    <p:sldId id="261" r:id="rId5"/>
    <p:sldId id="259" r:id="rId6"/>
    <p:sldId id="294" r:id="rId7"/>
    <p:sldId id="270" r:id="rId8"/>
    <p:sldId id="271" r:id="rId9"/>
    <p:sldId id="272" r:id="rId10"/>
    <p:sldId id="273" r:id="rId11"/>
    <p:sldId id="291" r:id="rId12"/>
    <p:sldId id="289" r:id="rId13"/>
    <p:sldId id="262" r:id="rId14"/>
    <p:sldId id="263" r:id="rId15"/>
    <p:sldId id="264" r:id="rId16"/>
    <p:sldId id="265" r:id="rId17"/>
    <p:sldId id="266" r:id="rId18"/>
    <p:sldId id="267" r:id="rId19"/>
    <p:sldId id="281" r:id="rId20"/>
    <p:sldId id="279" r:id="rId21"/>
    <p:sldId id="282" r:id="rId22"/>
    <p:sldId id="280" r:id="rId23"/>
    <p:sldId id="268" r:id="rId24"/>
    <p:sldId id="292" r:id="rId25"/>
    <p:sldId id="283" r:id="rId26"/>
    <p:sldId id="284" r:id="rId27"/>
    <p:sldId id="290" r:id="rId28"/>
    <p:sldId id="274" r:id="rId29"/>
    <p:sldId id="277" r:id="rId30"/>
    <p:sldId id="285" r:id="rId31"/>
    <p:sldId id="275" r:id="rId32"/>
    <p:sldId id="276" r:id="rId33"/>
    <p:sldId id="278" r:id="rId34"/>
    <p:sldId id="286" r:id="rId35"/>
    <p:sldId id="287" r:id="rId36"/>
    <p:sldId id="295" r:id="rId3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varScale="1">
        <p:scale>
          <a:sx n="108" d="100"/>
          <a:sy n="108" d="100"/>
        </p:scale>
        <p:origin x="1302"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C32BB8-8B29-45F0-94C9-ED66D1B26C8C}" type="datetimeFigureOut">
              <a:rPr lang="fr-FR" smtClean="0"/>
              <a:t>20/11/2023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3A33F7-5B47-44FB-8A0C-8DD170785492}" type="slidenum">
              <a:rPr lang="fr-FR" smtClean="0"/>
              <a:t>‹N°›</a:t>
            </a:fld>
            <a:endParaRPr lang="fr-FR"/>
          </a:p>
        </p:txBody>
      </p:sp>
    </p:spTree>
    <p:extLst>
      <p:ext uri="{BB962C8B-B14F-4D97-AF65-F5344CB8AC3E}">
        <p14:creationId xmlns:p14="http://schemas.microsoft.com/office/powerpoint/2010/main" val="2820446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fr-FR"/>
              <a:t>Modifiez le style du titre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15" name="Date Placeholder 14"/>
          <p:cNvSpPr>
            <a:spLocks noGrp="1"/>
          </p:cNvSpPr>
          <p:nvPr>
            <p:ph type="dt" sz="half" idx="10"/>
          </p:nvPr>
        </p:nvSpPr>
        <p:spPr/>
        <p:txBody>
          <a:bodyPr/>
          <a:lstStyle/>
          <a:p>
            <a:fld id="{3BBE2A48-9EF0-4AFC-AB79-8BA6CB2FA52B}" type="datetimeFigureOut">
              <a:rPr lang="fr-FR" smtClean="0"/>
              <a:t>20/11/2023</a:t>
            </a:fld>
            <a:endParaRPr lang="fr-FR"/>
          </a:p>
        </p:txBody>
      </p:sp>
      <p:sp>
        <p:nvSpPr>
          <p:cNvPr id="16" name="Slide Number Placeholder 15"/>
          <p:cNvSpPr>
            <a:spLocks noGrp="1"/>
          </p:cNvSpPr>
          <p:nvPr>
            <p:ph type="sldNum" sz="quarter" idx="11"/>
          </p:nvPr>
        </p:nvSpPr>
        <p:spPr/>
        <p:txBody>
          <a:bodyPr/>
          <a:lstStyle/>
          <a:p>
            <a:fld id="{8E4C26BE-799D-4D9D-BE36-3430491396E9}" type="slidenum">
              <a:rPr lang="fr-FR" smtClean="0"/>
              <a:t>‹N°›</a:t>
            </a:fld>
            <a:endParaRPr lang="fr-FR"/>
          </a:p>
        </p:txBody>
      </p:sp>
      <p:sp>
        <p:nvSpPr>
          <p:cNvPr id="17" name="Footer Placeholder 16"/>
          <p:cNvSpPr>
            <a:spLocks noGrp="1"/>
          </p:cNvSpPr>
          <p:nvPr>
            <p:ph type="ftr" sz="quarter" idx="12"/>
          </p:nvPr>
        </p:nvSpPr>
        <p:spPr/>
        <p:txBody>
          <a:bodyPr/>
          <a:lstStyle/>
          <a:p>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3BBE2A48-9EF0-4AFC-AB79-8BA6CB2FA52B}" type="datetimeFigureOut">
              <a:rPr lang="fr-FR" smtClean="0"/>
              <a:t>20/11/2023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4C26BE-799D-4D9D-BE36-3430491396E9}"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BBE2A48-9EF0-4AFC-AB79-8BA6CB2FA52B}" type="datetimeFigureOut">
              <a:rPr lang="fr-FR" smtClean="0"/>
              <a:t>20/11/2023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4C26BE-799D-4D9D-BE36-3430491396E9}"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Title 12"/>
          <p:cNvSpPr>
            <a:spLocks noGrp="1"/>
          </p:cNvSpPr>
          <p:nvPr>
            <p:ph type="title"/>
          </p:nvPr>
        </p:nvSpPr>
        <p:spPr/>
        <p:txBody>
          <a:bodyPr/>
          <a:lstStyle/>
          <a:p>
            <a:r>
              <a:rPr lang="fr-FR"/>
              <a:t>Modifiez le style du titre</a:t>
            </a:r>
            <a:endParaRPr lang="en-US"/>
          </a:p>
        </p:txBody>
      </p:sp>
      <p:sp>
        <p:nvSpPr>
          <p:cNvPr id="14" name="Date Placeholder 13"/>
          <p:cNvSpPr>
            <a:spLocks noGrp="1"/>
          </p:cNvSpPr>
          <p:nvPr>
            <p:ph type="dt" sz="half" idx="10"/>
          </p:nvPr>
        </p:nvSpPr>
        <p:spPr/>
        <p:txBody>
          <a:bodyPr/>
          <a:lstStyle/>
          <a:p>
            <a:fld id="{3BBE2A48-9EF0-4AFC-AB79-8BA6CB2FA52B}" type="datetimeFigureOut">
              <a:rPr lang="fr-FR" smtClean="0"/>
              <a:t>20/11/2023</a:t>
            </a:fld>
            <a:endParaRPr lang="fr-FR"/>
          </a:p>
        </p:txBody>
      </p:sp>
      <p:sp>
        <p:nvSpPr>
          <p:cNvPr id="15" name="Slide Number Placeholder 14"/>
          <p:cNvSpPr>
            <a:spLocks noGrp="1"/>
          </p:cNvSpPr>
          <p:nvPr>
            <p:ph type="sldNum" sz="quarter" idx="11"/>
          </p:nvPr>
        </p:nvSpPr>
        <p:spPr/>
        <p:txBody>
          <a:bodyPr/>
          <a:lstStyle/>
          <a:p>
            <a:fld id="{8E4C26BE-799D-4D9D-BE36-3430491396E9}" type="slidenum">
              <a:rPr lang="fr-FR" smtClean="0"/>
              <a:t>‹N°›</a:t>
            </a:fld>
            <a:endParaRPr lang="fr-FR"/>
          </a:p>
        </p:txBody>
      </p:sp>
      <p:sp>
        <p:nvSpPr>
          <p:cNvPr id="16" name="Footer Placeholder 15"/>
          <p:cNvSpPr>
            <a:spLocks noGrp="1"/>
          </p:cNvSpPr>
          <p:nvPr>
            <p:ph type="ftr" sz="quarter" idx="12"/>
          </p:nvPr>
        </p:nvSpPr>
        <p:spPr/>
        <p:txBody>
          <a:bodyPr/>
          <a:lstStyle/>
          <a:p>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12" name="Date Placeholder 11"/>
          <p:cNvSpPr>
            <a:spLocks noGrp="1"/>
          </p:cNvSpPr>
          <p:nvPr>
            <p:ph type="dt" sz="half" idx="10"/>
          </p:nvPr>
        </p:nvSpPr>
        <p:spPr/>
        <p:txBody>
          <a:bodyPr/>
          <a:lstStyle/>
          <a:p>
            <a:fld id="{3BBE2A48-9EF0-4AFC-AB79-8BA6CB2FA52B}" type="datetimeFigureOut">
              <a:rPr lang="fr-FR" smtClean="0"/>
              <a:t>20/11/2023</a:t>
            </a:fld>
            <a:endParaRPr lang="fr-FR"/>
          </a:p>
        </p:txBody>
      </p:sp>
      <p:sp>
        <p:nvSpPr>
          <p:cNvPr id="13" name="Slide Number Placeholder 12"/>
          <p:cNvSpPr>
            <a:spLocks noGrp="1"/>
          </p:cNvSpPr>
          <p:nvPr>
            <p:ph type="sldNum" sz="quarter" idx="11"/>
          </p:nvPr>
        </p:nvSpPr>
        <p:spPr/>
        <p:txBody>
          <a:bodyPr/>
          <a:lstStyle/>
          <a:p>
            <a:fld id="{8E4C26BE-799D-4D9D-BE36-3430491396E9}" type="slidenum">
              <a:rPr lang="fr-FR" smtClean="0"/>
              <a:t>‹N°›</a:t>
            </a:fld>
            <a:endParaRPr lang="fr-FR"/>
          </a:p>
        </p:txBody>
      </p:sp>
      <p:sp>
        <p:nvSpPr>
          <p:cNvPr id="14" name="Footer Placeholder 13"/>
          <p:cNvSpPr>
            <a:spLocks noGrp="1"/>
          </p:cNvSpPr>
          <p:nvPr>
            <p:ph type="ftr" sz="quarter" idx="12"/>
          </p:nvPr>
        </p:nvSpPr>
        <p:spPr/>
        <p:txBody>
          <a:bodyPr/>
          <a:lstStyle/>
          <a:p>
            <a:endParaRPr lang="fr-F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fr-FR"/>
              <a:t>Modifiez le style du titre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3BBE2A48-9EF0-4AFC-AB79-8BA6CB2FA52B}" type="datetimeFigureOut">
              <a:rPr lang="fr-FR" smtClean="0"/>
              <a:t>20/11/2023</a:t>
            </a:fld>
            <a:endParaRPr lang="fr-FR"/>
          </a:p>
        </p:txBody>
      </p:sp>
      <p:sp>
        <p:nvSpPr>
          <p:cNvPr id="9" name="Slide Number Placeholder 8"/>
          <p:cNvSpPr>
            <a:spLocks noGrp="1"/>
          </p:cNvSpPr>
          <p:nvPr>
            <p:ph type="sldNum" sz="quarter" idx="11"/>
          </p:nvPr>
        </p:nvSpPr>
        <p:spPr/>
        <p:txBody>
          <a:bodyPr/>
          <a:lstStyle/>
          <a:p>
            <a:fld id="{8E4C26BE-799D-4D9D-BE36-3430491396E9}" type="slidenum">
              <a:rPr lang="fr-FR" smtClean="0"/>
              <a:t>‹N°›</a:t>
            </a:fld>
            <a:endParaRPr lang="fr-FR"/>
          </a:p>
        </p:txBody>
      </p:sp>
      <p:sp>
        <p:nvSpPr>
          <p:cNvPr id="10" name="Footer Placeholder 9"/>
          <p:cNvSpPr>
            <a:spLocks noGrp="1"/>
          </p:cNvSpPr>
          <p:nvPr>
            <p:ph type="ftr" sz="quarter" idx="12"/>
          </p:nvPr>
        </p:nvSpPr>
        <p:spPr/>
        <p:txBody>
          <a:bodyPr/>
          <a:lstStyle/>
          <a:p>
            <a:endParaRPr lang="fr-FR"/>
          </a:p>
        </p:txBody>
      </p:sp>
      <p:sp>
        <p:nvSpPr>
          <p:cNvPr id="11" name="Title 10"/>
          <p:cNvSpPr>
            <a:spLocks noGrp="1"/>
          </p:cNvSpPr>
          <p:nvPr>
            <p:ph type="title"/>
          </p:nvPr>
        </p:nvSpPr>
        <p:spPr/>
        <p:txBody>
          <a:bodyPr/>
          <a:lstStyle/>
          <a:p>
            <a:r>
              <a:rPr lang="fr-FR"/>
              <a:t>Modifiez le style du titre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fr-FR"/>
              <a:t>Modifiez le style du titre</a:t>
            </a:r>
            <a:endParaRPr lang="en-US" dirty="0"/>
          </a:p>
        </p:txBody>
      </p:sp>
      <p:sp>
        <p:nvSpPr>
          <p:cNvPr id="14" name="Date Placeholder 13"/>
          <p:cNvSpPr>
            <a:spLocks noGrp="1"/>
          </p:cNvSpPr>
          <p:nvPr>
            <p:ph type="dt" sz="half" idx="10"/>
          </p:nvPr>
        </p:nvSpPr>
        <p:spPr/>
        <p:txBody>
          <a:bodyPr/>
          <a:lstStyle/>
          <a:p>
            <a:fld id="{3BBE2A48-9EF0-4AFC-AB79-8BA6CB2FA52B}" type="datetimeFigureOut">
              <a:rPr lang="fr-FR" smtClean="0"/>
              <a:t>20/11/2023</a:t>
            </a:fld>
            <a:endParaRPr lang="fr-FR"/>
          </a:p>
        </p:txBody>
      </p:sp>
      <p:sp>
        <p:nvSpPr>
          <p:cNvPr id="15" name="Slide Number Placeholder 14"/>
          <p:cNvSpPr>
            <a:spLocks noGrp="1"/>
          </p:cNvSpPr>
          <p:nvPr>
            <p:ph type="sldNum" sz="quarter" idx="11"/>
          </p:nvPr>
        </p:nvSpPr>
        <p:spPr/>
        <p:txBody>
          <a:bodyPr/>
          <a:lstStyle/>
          <a:p>
            <a:fld id="{8E4C26BE-799D-4D9D-BE36-3430491396E9}" type="slidenum">
              <a:rPr lang="fr-FR" smtClean="0"/>
              <a:t>‹N°›</a:t>
            </a:fld>
            <a:endParaRPr lang="fr-FR"/>
          </a:p>
        </p:txBody>
      </p:sp>
      <p:sp>
        <p:nvSpPr>
          <p:cNvPr id="16" name="Footer Placeholder 15"/>
          <p:cNvSpPr>
            <a:spLocks noGrp="1"/>
          </p:cNvSpPr>
          <p:nvPr>
            <p:ph type="ftr" sz="quarter" idx="12"/>
          </p:nvPr>
        </p:nvSpPr>
        <p:spPr/>
        <p:txBody>
          <a:bodyPr/>
          <a:lstStyle/>
          <a:p>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a:p>
        </p:txBody>
      </p:sp>
      <p:sp>
        <p:nvSpPr>
          <p:cNvPr id="7" name="Date Placeholder 6"/>
          <p:cNvSpPr>
            <a:spLocks noGrp="1"/>
          </p:cNvSpPr>
          <p:nvPr>
            <p:ph type="dt" sz="half" idx="10"/>
          </p:nvPr>
        </p:nvSpPr>
        <p:spPr/>
        <p:txBody>
          <a:bodyPr/>
          <a:lstStyle/>
          <a:p>
            <a:fld id="{3BBE2A48-9EF0-4AFC-AB79-8BA6CB2FA52B}" type="datetimeFigureOut">
              <a:rPr lang="fr-FR" smtClean="0"/>
              <a:t>20/11/2023</a:t>
            </a:fld>
            <a:endParaRPr lang="fr-FR"/>
          </a:p>
        </p:txBody>
      </p:sp>
      <p:sp>
        <p:nvSpPr>
          <p:cNvPr id="8" name="Slide Number Placeholder 7"/>
          <p:cNvSpPr>
            <a:spLocks noGrp="1"/>
          </p:cNvSpPr>
          <p:nvPr>
            <p:ph type="sldNum" sz="quarter" idx="11"/>
          </p:nvPr>
        </p:nvSpPr>
        <p:spPr/>
        <p:txBody>
          <a:bodyPr/>
          <a:lstStyle/>
          <a:p>
            <a:fld id="{8E4C26BE-799D-4D9D-BE36-3430491396E9}" type="slidenum">
              <a:rPr lang="fr-FR" smtClean="0"/>
              <a:t>‹N°›</a:t>
            </a:fld>
            <a:endParaRPr lang="fr-FR"/>
          </a:p>
        </p:txBody>
      </p:sp>
      <p:sp>
        <p:nvSpPr>
          <p:cNvPr id="9" name="Footer Placeholder 8"/>
          <p:cNvSpPr>
            <a:spLocks noGrp="1"/>
          </p:cNvSpPr>
          <p:nvPr>
            <p:ph type="ftr" sz="quarter" idx="12"/>
          </p:nvPr>
        </p:nvSpPr>
        <p:spPr/>
        <p:txBody>
          <a:bodyPr/>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BBE2A48-9EF0-4AFC-AB79-8BA6CB2FA52B}" type="datetimeFigureOut">
              <a:rPr lang="fr-FR" smtClean="0"/>
              <a:t>20/11/2023</a:t>
            </a:fld>
            <a:endParaRPr lang="fr-FR"/>
          </a:p>
        </p:txBody>
      </p:sp>
      <p:sp>
        <p:nvSpPr>
          <p:cNvPr id="6" name="Slide Number Placeholder 5"/>
          <p:cNvSpPr>
            <a:spLocks noGrp="1"/>
          </p:cNvSpPr>
          <p:nvPr>
            <p:ph type="sldNum" sz="quarter" idx="11"/>
          </p:nvPr>
        </p:nvSpPr>
        <p:spPr/>
        <p:txBody>
          <a:bodyPr/>
          <a:lstStyle/>
          <a:p>
            <a:fld id="{8E4C26BE-799D-4D9D-BE36-3430491396E9}" type="slidenum">
              <a:rPr lang="fr-FR" smtClean="0"/>
              <a:t>‹N°›</a:t>
            </a:fld>
            <a:endParaRPr lang="fr-FR"/>
          </a:p>
        </p:txBody>
      </p:sp>
      <p:sp>
        <p:nvSpPr>
          <p:cNvPr id="7" name="Footer Placeholder 6"/>
          <p:cNvSpPr>
            <a:spLocks noGrp="1"/>
          </p:cNvSpPr>
          <p:nvPr>
            <p:ph type="ftr" sz="quarter" idx="12"/>
          </p:nvPr>
        </p:nvSpPr>
        <p:spPr/>
        <p:txBody>
          <a:bodyPr/>
          <a:lstStyle/>
          <a:p>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5" name="Date Placeholder 14"/>
          <p:cNvSpPr>
            <a:spLocks noGrp="1"/>
          </p:cNvSpPr>
          <p:nvPr>
            <p:ph type="dt" sz="half" idx="10"/>
          </p:nvPr>
        </p:nvSpPr>
        <p:spPr/>
        <p:txBody>
          <a:bodyPr/>
          <a:lstStyle/>
          <a:p>
            <a:fld id="{3BBE2A48-9EF0-4AFC-AB79-8BA6CB2FA52B}" type="datetimeFigureOut">
              <a:rPr lang="fr-FR" smtClean="0"/>
              <a:t>20/11/2023</a:t>
            </a:fld>
            <a:endParaRPr lang="fr-FR"/>
          </a:p>
        </p:txBody>
      </p:sp>
      <p:sp>
        <p:nvSpPr>
          <p:cNvPr id="16" name="Slide Number Placeholder 15"/>
          <p:cNvSpPr>
            <a:spLocks noGrp="1"/>
          </p:cNvSpPr>
          <p:nvPr>
            <p:ph type="sldNum" sz="quarter" idx="11"/>
          </p:nvPr>
        </p:nvSpPr>
        <p:spPr/>
        <p:txBody>
          <a:bodyPr/>
          <a:lstStyle/>
          <a:p>
            <a:fld id="{8E4C26BE-799D-4D9D-BE36-3430491396E9}" type="slidenum">
              <a:rPr lang="fr-FR" smtClean="0"/>
              <a:t>‹N°›</a:t>
            </a:fld>
            <a:endParaRPr lang="fr-FR"/>
          </a:p>
        </p:txBody>
      </p:sp>
      <p:sp>
        <p:nvSpPr>
          <p:cNvPr id="17" name="Footer Placeholder 16"/>
          <p:cNvSpPr>
            <a:spLocks noGrp="1"/>
          </p:cNvSpPr>
          <p:nvPr>
            <p:ph type="ftr" sz="quarter" idx="12"/>
          </p:nvPr>
        </p:nvSpPr>
        <p:spPr/>
        <p:txBody>
          <a:bodyPr/>
          <a:lstStyle/>
          <a:p>
            <a:endParaRPr lang="fr-FR"/>
          </a:p>
        </p:txBody>
      </p:sp>
      <p:sp>
        <p:nvSpPr>
          <p:cNvPr id="18" name="Title 17"/>
          <p:cNvSpPr>
            <a:spLocks noGrp="1"/>
          </p:cNvSpPr>
          <p:nvPr>
            <p:ph type="title"/>
          </p:nvPr>
        </p:nvSpPr>
        <p:spPr/>
        <p:txBody>
          <a:bodyPr/>
          <a:lstStyle/>
          <a:p>
            <a:r>
              <a:rPr lang="fr-FR"/>
              <a:t>Modifiez le style du titre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fr-FR"/>
              <a:t>Modifiez le style du titre</a:t>
            </a:r>
            <a:endParaRPr lang="en-US"/>
          </a:p>
        </p:txBody>
      </p:sp>
      <p:sp>
        <p:nvSpPr>
          <p:cNvPr id="13" name="Date Placeholder 12"/>
          <p:cNvSpPr>
            <a:spLocks noGrp="1"/>
          </p:cNvSpPr>
          <p:nvPr>
            <p:ph type="dt" sz="half" idx="10"/>
          </p:nvPr>
        </p:nvSpPr>
        <p:spPr/>
        <p:txBody>
          <a:bodyPr/>
          <a:lstStyle/>
          <a:p>
            <a:fld id="{3BBE2A48-9EF0-4AFC-AB79-8BA6CB2FA52B}" type="datetimeFigureOut">
              <a:rPr lang="fr-FR" smtClean="0"/>
              <a:t>20/11/2023</a:t>
            </a:fld>
            <a:endParaRPr lang="fr-FR"/>
          </a:p>
        </p:txBody>
      </p:sp>
      <p:sp>
        <p:nvSpPr>
          <p:cNvPr id="14" name="Slide Number Placeholder 13"/>
          <p:cNvSpPr>
            <a:spLocks noGrp="1"/>
          </p:cNvSpPr>
          <p:nvPr>
            <p:ph type="sldNum" sz="quarter" idx="11"/>
          </p:nvPr>
        </p:nvSpPr>
        <p:spPr/>
        <p:txBody>
          <a:bodyPr/>
          <a:lstStyle/>
          <a:p>
            <a:fld id="{8E4C26BE-799D-4D9D-BE36-3430491396E9}" type="slidenum">
              <a:rPr lang="fr-FR" smtClean="0"/>
              <a:t>‹N°›</a:t>
            </a:fld>
            <a:endParaRPr lang="fr-FR"/>
          </a:p>
        </p:txBody>
      </p:sp>
      <p:sp>
        <p:nvSpPr>
          <p:cNvPr id="15" name="Footer Placeholder 14"/>
          <p:cNvSpPr>
            <a:spLocks noGrp="1"/>
          </p:cNvSpPr>
          <p:nvPr>
            <p:ph type="ftr" sz="quarter" idx="12"/>
          </p:nvPr>
        </p:nvSpPr>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fr-FR"/>
              <a:t>Modifiez le style du titre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3BBE2A48-9EF0-4AFC-AB79-8BA6CB2FA52B}" type="datetimeFigureOut">
              <a:rPr lang="fr-FR" smtClean="0"/>
              <a:t>20/11/2023</a:t>
            </a:fld>
            <a:endParaRPr lang="fr-F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fr-F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8E4C26BE-799D-4D9D-BE36-3430491396E9}" type="slidenum">
              <a:rPr lang="fr-FR" smtClean="0"/>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484784"/>
            <a:ext cx="7772400" cy="1470025"/>
          </a:xfrm>
        </p:spPr>
        <p:txBody>
          <a:bodyPr/>
          <a:lstStyle/>
          <a:p>
            <a:r>
              <a:rPr lang="fr-FR" dirty="0"/>
              <a:t>Assemblée Générale du CDSMR Nord</a:t>
            </a:r>
          </a:p>
        </p:txBody>
      </p:sp>
      <p:sp>
        <p:nvSpPr>
          <p:cNvPr id="3" name="Sous-titre 2"/>
          <p:cNvSpPr>
            <a:spLocks noGrp="1"/>
          </p:cNvSpPr>
          <p:nvPr>
            <p:ph type="subTitle" idx="1"/>
          </p:nvPr>
        </p:nvSpPr>
        <p:spPr>
          <a:xfrm>
            <a:off x="2051720" y="2924944"/>
            <a:ext cx="6400800" cy="1752600"/>
          </a:xfrm>
        </p:spPr>
        <p:txBody>
          <a:bodyPr/>
          <a:lstStyle/>
          <a:p>
            <a:r>
              <a:rPr lang="fr-FR" dirty="0"/>
              <a:t>Le Samedi 18 novembre à </a:t>
            </a:r>
            <a:r>
              <a:rPr lang="fr-FR" dirty="0" err="1"/>
              <a:t>Morbecque</a:t>
            </a:r>
            <a:r>
              <a:rPr lang="fr-FR" dirty="0"/>
              <a:t> 2023</a:t>
            </a:r>
          </a:p>
        </p:txBody>
      </p:sp>
      <p:pic>
        <p:nvPicPr>
          <p:cNvPr id="1026" name="Picture 2" descr="C:\mes documents\cdsmr 59\LOGO\Logo_CDSMR_59_300x270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08112" cy="9073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mes documents\cdsmr 59\LOGO\Frise-FNSMR-silhouettes-2018-1080x378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28516"/>
            <a:ext cx="9036496" cy="2329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894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Formation BF1 Marche nordique</a:t>
            </a:r>
          </a:p>
        </p:txBody>
      </p:sp>
      <p:pic>
        <p:nvPicPr>
          <p:cNvPr id="7" name="Espace réservé du contenu 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67544" y="585240"/>
            <a:ext cx="3702025" cy="2771752"/>
          </a:xfrm>
        </p:spPr>
      </p:pic>
      <p:pic>
        <p:nvPicPr>
          <p:cNvPr id="8" name="Espace réservé du contenu 7"/>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278538" y="1052736"/>
            <a:ext cx="4739232" cy="2664296"/>
          </a:xfrm>
        </p:spPr>
      </p:pic>
    </p:spTree>
    <p:extLst>
      <p:ext uri="{BB962C8B-B14F-4D97-AF65-F5344CB8AC3E}">
        <p14:creationId xmlns:p14="http://schemas.microsoft.com/office/powerpoint/2010/main" val="1634432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9" y="318431"/>
            <a:ext cx="3600400" cy="4811596"/>
          </a:xfrm>
        </p:spPr>
      </p:pic>
      <p:sp>
        <p:nvSpPr>
          <p:cNvPr id="7" name="Espace réservé du texte 6"/>
          <p:cNvSpPr>
            <a:spLocks noGrp="1"/>
          </p:cNvSpPr>
          <p:nvPr>
            <p:ph type="body" sz="half" idx="2"/>
          </p:nvPr>
        </p:nvSpPr>
        <p:spPr/>
        <p:txBody>
          <a:bodyPr/>
          <a:lstStyle/>
          <a:p>
            <a:r>
              <a:rPr lang="fr-FR" dirty="0"/>
              <a:t>Le 11 septembre 2022, le Foyer Rural Jean Coupet en partenariat avec le CDSMR Nord a organisé le Tir Nature au château de la Motte au Bois ou 80 archers étaient présents. On retrouve sur le podium les équipes de </a:t>
            </a:r>
            <a:r>
              <a:rPr lang="fr-FR" dirty="0" err="1"/>
              <a:t>Auchy</a:t>
            </a:r>
            <a:r>
              <a:rPr lang="fr-FR" dirty="0"/>
              <a:t> Les Mines, </a:t>
            </a:r>
            <a:r>
              <a:rPr lang="fr-FR" dirty="0" err="1"/>
              <a:t>Morbecque</a:t>
            </a:r>
            <a:r>
              <a:rPr lang="fr-FR" dirty="0"/>
              <a:t>, Avesnes Le Comte et </a:t>
            </a:r>
            <a:r>
              <a:rPr lang="fr-FR" dirty="0" err="1"/>
              <a:t>Magnicourt</a:t>
            </a:r>
            <a:r>
              <a:rPr lang="fr-FR" dirty="0"/>
              <a:t> en Comté.</a:t>
            </a:r>
          </a:p>
        </p:txBody>
      </p:sp>
      <p:sp>
        <p:nvSpPr>
          <p:cNvPr id="5" name="Titre 4"/>
          <p:cNvSpPr>
            <a:spLocks noGrp="1"/>
          </p:cNvSpPr>
          <p:nvPr>
            <p:ph type="title"/>
          </p:nvPr>
        </p:nvSpPr>
        <p:spPr>
          <a:xfrm>
            <a:off x="755576" y="5301208"/>
            <a:ext cx="7543800" cy="914400"/>
          </a:xfrm>
        </p:spPr>
        <p:txBody>
          <a:bodyPr/>
          <a:lstStyle/>
          <a:p>
            <a:r>
              <a:rPr lang="fr-FR" dirty="0"/>
              <a:t>Le Tir nature</a:t>
            </a:r>
          </a:p>
        </p:txBody>
      </p:sp>
    </p:spTree>
    <p:extLst>
      <p:ext uri="{BB962C8B-B14F-4D97-AF65-F5344CB8AC3E}">
        <p14:creationId xmlns:p14="http://schemas.microsoft.com/office/powerpoint/2010/main" val="2924816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p:txBody>
          <a:bodyPr/>
          <a:lstStyle/>
          <a:p>
            <a:r>
              <a:rPr lang="fr-FR" dirty="0"/>
              <a:t>           </a:t>
            </a:r>
          </a:p>
        </p:txBody>
      </p:sp>
      <p:sp>
        <p:nvSpPr>
          <p:cNvPr id="10" name="Sous-titre 9"/>
          <p:cNvSpPr>
            <a:spLocks noGrp="1"/>
          </p:cNvSpPr>
          <p:nvPr>
            <p:ph type="subTitle" idx="1"/>
          </p:nvPr>
        </p:nvSpPr>
        <p:spPr>
          <a:xfrm>
            <a:off x="2123728" y="3356992"/>
            <a:ext cx="6172200" cy="685800"/>
          </a:xfrm>
        </p:spPr>
        <p:txBody>
          <a:bodyPr>
            <a:noAutofit/>
          </a:bodyPr>
          <a:lstStyle/>
          <a:p>
            <a:r>
              <a:rPr lang="fr-FR" sz="4800" dirty="0"/>
              <a:t>Bilan par section </a:t>
            </a:r>
          </a:p>
        </p:txBody>
      </p:sp>
      <p:pic>
        <p:nvPicPr>
          <p:cNvPr id="11" name="Picture 2" descr="C:\mes documents\cdsmr 59\LOGO\Logo_CDSMR_59_300x270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08112" cy="9073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mes documents\cdsmr 59\LOGO\Frise-FNSMR-silhouettes-2018-1080x378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28516"/>
            <a:ext cx="9036496" cy="2329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246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79712" y="685801"/>
            <a:ext cx="6249888" cy="4183359"/>
          </a:xfrm>
        </p:spPr>
        <p:txBody>
          <a:bodyPr>
            <a:normAutofit fontScale="85000" lnSpcReduction="20000"/>
          </a:bodyPr>
          <a:lstStyle/>
          <a:p>
            <a:r>
              <a:rPr lang="fr-FR" b="1" dirty="0"/>
              <a:t>Challenge inter départemental CRSMR adultes par équipes, en partenariat avec les CDSMR</a:t>
            </a:r>
            <a:r>
              <a:rPr lang="fr-FR" dirty="0"/>
              <a:t> </a:t>
            </a:r>
            <a:r>
              <a:rPr lang="fr-FR" b="1" dirty="0"/>
              <a:t>59 et 62</a:t>
            </a:r>
            <a:r>
              <a:rPr lang="fr-FR" dirty="0"/>
              <a:t> réparti</a:t>
            </a:r>
            <a:r>
              <a:rPr lang="fr-FR" b="1" dirty="0"/>
              <a:t> </a:t>
            </a:r>
            <a:r>
              <a:rPr lang="fr-FR" dirty="0"/>
              <a:t>sur 3 journées et avec 3 divisions. </a:t>
            </a:r>
          </a:p>
          <a:p>
            <a:r>
              <a:rPr lang="fr-FR" dirty="0"/>
              <a:t>- 20  équipes inscrites dont 16 du Pas-de-Calais et 4 équipes du Nord. Les clubs présents sont toujours les mêmes : </a:t>
            </a:r>
            <a:r>
              <a:rPr lang="fr-FR" dirty="0" err="1"/>
              <a:t>Coulomby</a:t>
            </a:r>
            <a:r>
              <a:rPr lang="fr-FR" dirty="0"/>
              <a:t>, </a:t>
            </a:r>
            <a:r>
              <a:rPr lang="fr-FR" dirty="0" err="1"/>
              <a:t>Zudausques</a:t>
            </a:r>
            <a:r>
              <a:rPr lang="fr-FR" dirty="0"/>
              <a:t>, </a:t>
            </a:r>
            <a:r>
              <a:rPr lang="fr-FR" dirty="0" err="1"/>
              <a:t>Ruisseauville</a:t>
            </a:r>
            <a:r>
              <a:rPr lang="fr-FR" dirty="0"/>
              <a:t>, Coupelle-Neuve, </a:t>
            </a:r>
            <a:r>
              <a:rPr lang="fr-FR" dirty="0" err="1"/>
              <a:t>Steenbecque</a:t>
            </a:r>
            <a:r>
              <a:rPr lang="fr-FR" dirty="0"/>
              <a:t> et </a:t>
            </a:r>
            <a:r>
              <a:rPr lang="fr-FR" dirty="0" err="1"/>
              <a:t>Morbecque</a:t>
            </a:r>
            <a:r>
              <a:rPr lang="fr-FR" dirty="0"/>
              <a:t> </a:t>
            </a:r>
          </a:p>
          <a:p>
            <a:pPr marL="0" indent="0">
              <a:buNone/>
            </a:pPr>
            <a:r>
              <a:rPr lang="fr-FR" dirty="0"/>
              <a:t> </a:t>
            </a:r>
          </a:p>
          <a:p>
            <a:r>
              <a:rPr lang="fr-FR" dirty="0"/>
              <a:t>- Les 3 journées ont eu lieu le 13 novembre 2022 à Longuenesse, le 15 janvier 2023 à </a:t>
            </a:r>
            <a:r>
              <a:rPr lang="fr-FR" dirty="0" err="1"/>
              <a:t>Steenbecque</a:t>
            </a:r>
            <a:r>
              <a:rPr lang="fr-FR" dirty="0"/>
              <a:t> et le 26 février 2023 à Longuenesse. </a:t>
            </a:r>
          </a:p>
          <a:p>
            <a:r>
              <a:rPr lang="fr-FR" dirty="0"/>
              <a:t>Division 1 : 1</a:t>
            </a:r>
            <a:r>
              <a:rPr lang="fr-FR" baseline="30000" dirty="0"/>
              <a:t>er</a:t>
            </a:r>
            <a:r>
              <a:rPr lang="fr-FR" dirty="0"/>
              <a:t> </a:t>
            </a:r>
            <a:r>
              <a:rPr lang="fr-FR" dirty="0" err="1"/>
              <a:t>Morbecque</a:t>
            </a:r>
            <a:r>
              <a:rPr lang="fr-FR" dirty="0"/>
              <a:t> 1, 2</a:t>
            </a:r>
            <a:r>
              <a:rPr lang="fr-FR" baseline="30000" dirty="0"/>
              <a:t>ème</a:t>
            </a:r>
            <a:r>
              <a:rPr lang="fr-FR" dirty="0"/>
              <a:t> Coupelle 2, 3</a:t>
            </a:r>
            <a:r>
              <a:rPr lang="fr-FR" baseline="30000" dirty="0"/>
              <a:t>ème</a:t>
            </a:r>
            <a:r>
              <a:rPr lang="fr-FR" dirty="0"/>
              <a:t> Coupelle 1, 4</a:t>
            </a:r>
            <a:r>
              <a:rPr lang="fr-FR" baseline="30000" dirty="0"/>
              <a:t>ème</a:t>
            </a:r>
            <a:r>
              <a:rPr lang="fr-FR" dirty="0"/>
              <a:t> Coupelle 4</a:t>
            </a:r>
          </a:p>
          <a:p>
            <a:r>
              <a:rPr lang="fr-FR" dirty="0"/>
              <a:t>Division 2 : 1</a:t>
            </a:r>
            <a:r>
              <a:rPr lang="fr-FR" baseline="30000" dirty="0"/>
              <a:t>er</a:t>
            </a:r>
            <a:r>
              <a:rPr lang="fr-FR" dirty="0"/>
              <a:t> </a:t>
            </a:r>
            <a:r>
              <a:rPr lang="fr-FR" dirty="0" err="1"/>
              <a:t>Coulomby</a:t>
            </a:r>
            <a:r>
              <a:rPr lang="fr-FR" dirty="0"/>
              <a:t> 1, 2</a:t>
            </a:r>
            <a:r>
              <a:rPr lang="fr-FR" baseline="30000" dirty="0"/>
              <a:t>ème</a:t>
            </a:r>
            <a:r>
              <a:rPr lang="fr-FR" dirty="0"/>
              <a:t> Coupelle 7, 3</a:t>
            </a:r>
            <a:r>
              <a:rPr lang="fr-FR" baseline="30000" dirty="0"/>
              <a:t>ème</a:t>
            </a:r>
            <a:r>
              <a:rPr lang="fr-FR" dirty="0"/>
              <a:t> Coupelle 6, 4</a:t>
            </a:r>
            <a:r>
              <a:rPr lang="fr-FR" baseline="30000" dirty="0"/>
              <a:t>ème</a:t>
            </a:r>
            <a:r>
              <a:rPr lang="fr-FR" dirty="0"/>
              <a:t> </a:t>
            </a:r>
            <a:r>
              <a:rPr lang="fr-FR" dirty="0" err="1"/>
              <a:t>Zudausques</a:t>
            </a:r>
            <a:r>
              <a:rPr lang="fr-FR" dirty="0"/>
              <a:t> 1</a:t>
            </a:r>
          </a:p>
          <a:p>
            <a:r>
              <a:rPr lang="fr-FR" dirty="0"/>
              <a:t>Division 3 : 1</a:t>
            </a:r>
            <a:r>
              <a:rPr lang="fr-FR" baseline="30000" dirty="0"/>
              <a:t>er</a:t>
            </a:r>
            <a:r>
              <a:rPr lang="fr-FR" dirty="0"/>
              <a:t> </a:t>
            </a:r>
            <a:r>
              <a:rPr lang="fr-FR" dirty="0" err="1"/>
              <a:t>Coulomby</a:t>
            </a:r>
            <a:r>
              <a:rPr lang="fr-FR" dirty="0"/>
              <a:t> 3, 2</a:t>
            </a:r>
            <a:r>
              <a:rPr lang="fr-FR" baseline="30000" dirty="0"/>
              <a:t>ème</a:t>
            </a:r>
            <a:r>
              <a:rPr lang="fr-FR" dirty="0"/>
              <a:t> Coupelle 9, 3</a:t>
            </a:r>
            <a:r>
              <a:rPr lang="fr-FR" baseline="30000" dirty="0"/>
              <a:t>ème</a:t>
            </a:r>
            <a:r>
              <a:rPr lang="fr-FR" dirty="0"/>
              <a:t> </a:t>
            </a:r>
            <a:r>
              <a:rPr lang="fr-FR" dirty="0" err="1"/>
              <a:t>Ruisseauville</a:t>
            </a:r>
            <a:r>
              <a:rPr lang="fr-FR" dirty="0"/>
              <a:t> 2, 4</a:t>
            </a:r>
            <a:r>
              <a:rPr lang="fr-FR" baseline="30000" dirty="0"/>
              <a:t>ème</a:t>
            </a:r>
            <a:r>
              <a:rPr lang="fr-FR" dirty="0"/>
              <a:t> </a:t>
            </a:r>
            <a:r>
              <a:rPr lang="fr-FR" dirty="0" err="1"/>
              <a:t>Steenbecque</a:t>
            </a:r>
            <a:r>
              <a:rPr lang="fr-FR" dirty="0"/>
              <a:t> 3</a:t>
            </a:r>
          </a:p>
          <a:p>
            <a:endParaRPr lang="fr-FR" dirty="0"/>
          </a:p>
        </p:txBody>
      </p:sp>
      <p:sp>
        <p:nvSpPr>
          <p:cNvPr id="2" name="Titre 1"/>
          <p:cNvSpPr>
            <a:spLocks noGrp="1"/>
          </p:cNvSpPr>
          <p:nvPr>
            <p:ph type="title"/>
          </p:nvPr>
        </p:nvSpPr>
        <p:spPr/>
        <p:txBody>
          <a:bodyPr/>
          <a:lstStyle/>
          <a:p>
            <a:r>
              <a:rPr lang="fr-FR" dirty="0"/>
              <a:t>Tennis de table </a:t>
            </a:r>
          </a:p>
        </p:txBody>
      </p:sp>
    </p:spTree>
    <p:extLst>
      <p:ext uri="{BB962C8B-B14F-4D97-AF65-F5344CB8AC3E}">
        <p14:creationId xmlns:p14="http://schemas.microsoft.com/office/powerpoint/2010/main" val="3691323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35696" y="332656"/>
            <a:ext cx="6393904" cy="4320479"/>
          </a:xfrm>
        </p:spPr>
        <p:txBody>
          <a:bodyPr>
            <a:normAutofit fontScale="62500" lnSpcReduction="20000"/>
          </a:bodyPr>
          <a:lstStyle/>
          <a:p>
            <a:r>
              <a:rPr lang="fr-FR" sz="2600" b="1" dirty="0"/>
              <a:t>Challenge inter départemental CRSMR  jeunes individuel en partenariat avec les CDSMR 59 et 62 </a:t>
            </a:r>
            <a:r>
              <a:rPr lang="fr-FR" sz="2600" dirty="0"/>
              <a:t>ouvert aux jeunes de 8 à 15 ans, débutants ou jouant en loisir. Ils ne doivent pas jouer au challenge adultes cité ci-dessus ni en compétition FFTT ou UFOLEP. C’était une nouvelle formule, chacun  joue pour soi et a rencontré tous les autres joueurs sur l’ensemble des journées. Le challenge a eu lieu sur 5 journées  </a:t>
            </a:r>
          </a:p>
          <a:p>
            <a:r>
              <a:rPr lang="fr-FR" sz="2600" dirty="0"/>
              <a:t>28 joueurs issus de 4 clubs (</a:t>
            </a:r>
            <a:r>
              <a:rPr lang="fr-FR" sz="2600" dirty="0" err="1"/>
              <a:t>Coulomby</a:t>
            </a:r>
            <a:r>
              <a:rPr lang="fr-FR" sz="2600" dirty="0"/>
              <a:t>, Coupelle-Neuve, Campagne-les-Boulonnais  et </a:t>
            </a:r>
            <a:r>
              <a:rPr lang="fr-FR" sz="2600" dirty="0" err="1"/>
              <a:t>Steenbecque</a:t>
            </a:r>
            <a:r>
              <a:rPr lang="fr-FR" sz="2600" dirty="0"/>
              <a:t>).      </a:t>
            </a:r>
          </a:p>
          <a:p>
            <a:endParaRPr lang="fr-FR" sz="2600" dirty="0"/>
          </a:p>
          <a:p>
            <a:pPr lvl="0"/>
            <a:r>
              <a:rPr lang="fr-FR" sz="2600" dirty="0"/>
              <a:t>Les 5 journées ont eu lieu le 22 octobre 2022 à Fruges, le 26 novembre 2022 à Campagne-les-Boulonnais, le 21 janvier 2023 à </a:t>
            </a:r>
            <a:r>
              <a:rPr lang="fr-FR" sz="2600" dirty="0" err="1"/>
              <a:t>Steenbecque</a:t>
            </a:r>
            <a:r>
              <a:rPr lang="fr-FR" sz="2600" dirty="0"/>
              <a:t>, le 4 mars 2023 à Fruges et le 8 avril 2023 à Campagne-les-Boulonnais </a:t>
            </a:r>
          </a:p>
          <a:p>
            <a:pPr marL="18288" lvl="0" indent="0">
              <a:buNone/>
            </a:pPr>
            <a:r>
              <a:rPr lang="fr-FR" sz="2600" dirty="0"/>
              <a:t> </a:t>
            </a:r>
          </a:p>
          <a:p>
            <a:r>
              <a:rPr lang="fr-FR" sz="2600" dirty="0"/>
              <a:t>Classement final : sur les 28 joueurs : 1</a:t>
            </a:r>
            <a:r>
              <a:rPr lang="fr-FR" sz="2600" baseline="30000" dirty="0"/>
              <a:t>er</a:t>
            </a:r>
            <a:r>
              <a:rPr lang="fr-FR" sz="2600" dirty="0"/>
              <a:t> Estéban </a:t>
            </a:r>
            <a:r>
              <a:rPr lang="fr-FR" sz="2600" dirty="0" err="1"/>
              <a:t>Stallars</a:t>
            </a:r>
            <a:r>
              <a:rPr lang="fr-FR" sz="2600" dirty="0"/>
              <a:t> (</a:t>
            </a:r>
            <a:r>
              <a:rPr lang="fr-FR" sz="2600" dirty="0" err="1"/>
              <a:t>Steenbecque</a:t>
            </a:r>
            <a:r>
              <a:rPr lang="fr-FR" sz="2600" dirty="0"/>
              <a:t>), 2</a:t>
            </a:r>
            <a:r>
              <a:rPr lang="fr-FR" sz="2600" baseline="30000" dirty="0"/>
              <a:t>ème</a:t>
            </a:r>
            <a:r>
              <a:rPr lang="fr-FR" sz="2600" dirty="0"/>
              <a:t> Rémi </a:t>
            </a:r>
            <a:r>
              <a:rPr lang="fr-FR" sz="2600" dirty="0" err="1"/>
              <a:t>Fovet</a:t>
            </a:r>
            <a:r>
              <a:rPr lang="fr-FR" sz="2600" dirty="0"/>
              <a:t> (</a:t>
            </a:r>
            <a:r>
              <a:rPr lang="fr-FR" sz="2600" dirty="0" err="1"/>
              <a:t>Steenbecque</a:t>
            </a:r>
            <a:r>
              <a:rPr lang="fr-FR" sz="2600" dirty="0"/>
              <a:t>), 3</a:t>
            </a:r>
            <a:r>
              <a:rPr lang="fr-FR" sz="2600" baseline="30000" dirty="0"/>
              <a:t>ème</a:t>
            </a:r>
            <a:r>
              <a:rPr lang="fr-FR" sz="2600" dirty="0"/>
              <a:t> Anthony Hache (Campagne), 5</a:t>
            </a:r>
            <a:r>
              <a:rPr lang="fr-FR" sz="2600" baseline="30000" dirty="0"/>
              <a:t>ème</a:t>
            </a:r>
            <a:r>
              <a:rPr lang="fr-FR" sz="2600" dirty="0"/>
              <a:t> Arnaud Guerville (Campagne), 6</a:t>
            </a:r>
            <a:r>
              <a:rPr lang="fr-FR" sz="2600" baseline="30000" dirty="0"/>
              <a:t>ème</a:t>
            </a:r>
            <a:r>
              <a:rPr lang="fr-FR" sz="2600" dirty="0"/>
              <a:t> Thomas </a:t>
            </a:r>
            <a:r>
              <a:rPr lang="fr-FR" sz="2600" dirty="0" err="1"/>
              <a:t>Bulteel</a:t>
            </a:r>
            <a:r>
              <a:rPr lang="fr-FR" sz="2600" dirty="0"/>
              <a:t> (</a:t>
            </a:r>
            <a:r>
              <a:rPr lang="fr-FR" sz="2600" dirty="0" err="1"/>
              <a:t>Steenbecque</a:t>
            </a:r>
            <a:r>
              <a:rPr lang="fr-FR" sz="2600" dirty="0"/>
              <a:t>)</a:t>
            </a:r>
          </a:p>
          <a:p>
            <a:endParaRPr lang="fr-FR" dirty="0"/>
          </a:p>
        </p:txBody>
      </p:sp>
      <p:sp>
        <p:nvSpPr>
          <p:cNvPr id="2" name="Titre 1"/>
          <p:cNvSpPr>
            <a:spLocks noGrp="1"/>
          </p:cNvSpPr>
          <p:nvPr>
            <p:ph type="title"/>
          </p:nvPr>
        </p:nvSpPr>
        <p:spPr/>
        <p:txBody>
          <a:bodyPr/>
          <a:lstStyle/>
          <a:p>
            <a:r>
              <a:rPr lang="fr-FR" dirty="0"/>
              <a:t>Tennis de table </a:t>
            </a:r>
          </a:p>
        </p:txBody>
      </p:sp>
    </p:spTree>
    <p:extLst>
      <p:ext uri="{BB962C8B-B14F-4D97-AF65-F5344CB8AC3E}">
        <p14:creationId xmlns:p14="http://schemas.microsoft.com/office/powerpoint/2010/main" val="4133922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10"/>
          <p:cNvSpPr>
            <a:spLocks noGrp="1"/>
          </p:cNvSpPr>
          <p:nvPr>
            <p:ph idx="1"/>
          </p:nvPr>
        </p:nvSpPr>
        <p:spPr>
          <a:xfrm>
            <a:off x="1763688" y="404665"/>
            <a:ext cx="6465912" cy="4536504"/>
          </a:xfrm>
        </p:spPr>
        <p:txBody>
          <a:bodyPr>
            <a:normAutofit fontScale="62500" lnSpcReduction="20000"/>
          </a:bodyPr>
          <a:lstStyle/>
          <a:p>
            <a:r>
              <a:rPr lang="fr-FR" b="1" dirty="0"/>
              <a:t>Critérium inter départemental Nord-Ouest</a:t>
            </a:r>
            <a:r>
              <a:rPr lang="fr-FR" dirty="0"/>
              <a:t> </a:t>
            </a:r>
            <a:r>
              <a:rPr lang="fr-FR" b="1" dirty="0"/>
              <a:t>organisé par le CRSMR et le responsable Inter départemental FX </a:t>
            </a:r>
            <a:r>
              <a:rPr lang="fr-FR" b="1" dirty="0" err="1"/>
              <a:t>Castell</a:t>
            </a:r>
            <a:r>
              <a:rPr lang="fr-FR" dirty="0"/>
              <a:t> le 26 mars 2023 à Longuenesse : </a:t>
            </a:r>
          </a:p>
          <a:p>
            <a:pPr marL="0" indent="0">
              <a:buNone/>
            </a:pPr>
            <a:r>
              <a:rPr lang="fr-FR" dirty="0"/>
              <a:t> Cinq catégories étaient concernées : avec la garantie  pour les 2 premiers de chacune d’entre elles de se qualifier pour le critérium national, sauf en </a:t>
            </a:r>
            <a:r>
              <a:rPr lang="fr-FR" dirty="0" err="1"/>
              <a:t>Hardbat</a:t>
            </a:r>
            <a:r>
              <a:rPr lang="fr-FR" dirty="0"/>
              <a:t> où une seule équipe était qualifiée.</a:t>
            </a:r>
          </a:p>
          <a:p>
            <a:r>
              <a:rPr lang="fr-FR" dirty="0"/>
              <a:t>Voici les classements par catégorie :</a:t>
            </a:r>
          </a:p>
          <a:p>
            <a:r>
              <a:rPr lang="fr-FR" dirty="0"/>
              <a:t>-  Promotion : 1</a:t>
            </a:r>
            <a:r>
              <a:rPr lang="fr-FR" baseline="30000" dirty="0"/>
              <a:t>er</a:t>
            </a:r>
            <a:r>
              <a:rPr lang="fr-FR" dirty="0"/>
              <a:t> </a:t>
            </a:r>
            <a:r>
              <a:rPr lang="fr-FR" dirty="0" err="1"/>
              <a:t>Mouroux</a:t>
            </a:r>
            <a:r>
              <a:rPr lang="fr-FR" dirty="0"/>
              <a:t> (77), 2</a:t>
            </a:r>
            <a:r>
              <a:rPr lang="fr-FR" baseline="30000" dirty="0"/>
              <a:t>ème</a:t>
            </a:r>
            <a:r>
              <a:rPr lang="fr-FR" dirty="0"/>
              <a:t> Coupelle-Neuve (62), 3</a:t>
            </a:r>
            <a:r>
              <a:rPr lang="fr-FR" baseline="30000" dirty="0"/>
              <a:t>ème</a:t>
            </a:r>
            <a:r>
              <a:rPr lang="fr-FR" dirty="0"/>
              <a:t> </a:t>
            </a:r>
            <a:r>
              <a:rPr lang="fr-FR" dirty="0" err="1"/>
              <a:t>Steenbecque</a:t>
            </a:r>
            <a:r>
              <a:rPr lang="fr-FR" dirty="0"/>
              <a:t> (59) </a:t>
            </a:r>
          </a:p>
          <a:p>
            <a:r>
              <a:rPr lang="fr-FR" dirty="0"/>
              <a:t>- Elite : 1</a:t>
            </a:r>
            <a:r>
              <a:rPr lang="fr-FR" baseline="30000" dirty="0"/>
              <a:t>er</a:t>
            </a:r>
            <a:r>
              <a:rPr lang="fr-FR" dirty="0"/>
              <a:t> Montois (77), 2</a:t>
            </a:r>
            <a:r>
              <a:rPr lang="fr-FR" baseline="30000" dirty="0"/>
              <a:t>ème</a:t>
            </a:r>
            <a:r>
              <a:rPr lang="fr-FR" dirty="0"/>
              <a:t> Coupelle-Neuve (62), 3</a:t>
            </a:r>
            <a:r>
              <a:rPr lang="fr-FR" baseline="30000" dirty="0"/>
              <a:t>ème</a:t>
            </a:r>
            <a:r>
              <a:rPr lang="fr-FR" dirty="0"/>
              <a:t> </a:t>
            </a:r>
            <a:r>
              <a:rPr lang="fr-FR" dirty="0" err="1"/>
              <a:t>Steenbecque</a:t>
            </a:r>
            <a:r>
              <a:rPr lang="fr-FR" dirty="0"/>
              <a:t> (59)</a:t>
            </a:r>
          </a:p>
          <a:p>
            <a:r>
              <a:rPr lang="fr-FR" dirty="0"/>
              <a:t>- Inter génération : Coupelle-Neuve qualifiée d’office avec </a:t>
            </a:r>
            <a:r>
              <a:rPr lang="fr-FR" dirty="0" err="1"/>
              <a:t>Mouroux</a:t>
            </a:r>
            <a:r>
              <a:rPr lang="fr-FR" dirty="0"/>
              <a:t> (77)</a:t>
            </a:r>
          </a:p>
          <a:p>
            <a:r>
              <a:rPr lang="fr-FR" dirty="0"/>
              <a:t>-  Vétérans G1 : 1</a:t>
            </a:r>
            <a:r>
              <a:rPr lang="fr-FR" baseline="30000" dirty="0"/>
              <a:t>er</a:t>
            </a:r>
            <a:r>
              <a:rPr lang="fr-FR" dirty="0"/>
              <a:t> </a:t>
            </a:r>
            <a:r>
              <a:rPr lang="fr-FR" dirty="0" err="1"/>
              <a:t>Isneauville</a:t>
            </a:r>
            <a:r>
              <a:rPr lang="fr-FR" dirty="0"/>
              <a:t> (7), 2</a:t>
            </a:r>
            <a:r>
              <a:rPr lang="fr-FR" baseline="30000" dirty="0"/>
              <a:t>ème</a:t>
            </a:r>
            <a:r>
              <a:rPr lang="fr-FR" dirty="0"/>
              <a:t> Fontaine –le-Port ( (77) et 3</a:t>
            </a:r>
            <a:r>
              <a:rPr lang="fr-FR" baseline="30000" dirty="0"/>
              <a:t>ème</a:t>
            </a:r>
            <a:r>
              <a:rPr lang="fr-FR" dirty="0"/>
              <a:t> </a:t>
            </a:r>
            <a:r>
              <a:rPr lang="fr-FR" dirty="0" err="1"/>
              <a:t>Zudausques</a:t>
            </a:r>
            <a:r>
              <a:rPr lang="fr-FR" dirty="0"/>
              <a:t> (62)</a:t>
            </a:r>
          </a:p>
          <a:p>
            <a:r>
              <a:rPr lang="fr-FR" dirty="0"/>
              <a:t>- </a:t>
            </a:r>
            <a:r>
              <a:rPr lang="fr-FR" dirty="0" err="1"/>
              <a:t>Hardbat</a:t>
            </a:r>
            <a:r>
              <a:rPr lang="fr-FR" dirty="0"/>
              <a:t> : 1</a:t>
            </a:r>
            <a:r>
              <a:rPr lang="fr-FR" baseline="30000" dirty="0"/>
              <a:t>er</a:t>
            </a:r>
            <a:r>
              <a:rPr lang="fr-FR" dirty="0"/>
              <a:t> Coupelle- Neuve (62), 2</a:t>
            </a:r>
            <a:r>
              <a:rPr lang="fr-FR" baseline="30000" dirty="0"/>
              <a:t>ème</a:t>
            </a:r>
            <a:r>
              <a:rPr lang="fr-FR" dirty="0"/>
              <a:t> La Ferté-Gaucher (77)</a:t>
            </a:r>
          </a:p>
          <a:p>
            <a:r>
              <a:rPr lang="fr-FR" dirty="0"/>
              <a:t>- Challenger : 1</a:t>
            </a:r>
            <a:r>
              <a:rPr lang="fr-FR" baseline="30000" dirty="0"/>
              <a:t>er</a:t>
            </a:r>
            <a:r>
              <a:rPr lang="fr-FR" dirty="0"/>
              <a:t> </a:t>
            </a:r>
            <a:r>
              <a:rPr lang="fr-FR" dirty="0" err="1"/>
              <a:t>Mouroux</a:t>
            </a:r>
            <a:r>
              <a:rPr lang="fr-FR" dirty="0"/>
              <a:t> (76), 2</a:t>
            </a:r>
            <a:r>
              <a:rPr lang="fr-FR" baseline="30000" dirty="0"/>
              <a:t>ème</a:t>
            </a:r>
            <a:r>
              <a:rPr lang="fr-FR" dirty="0"/>
              <a:t> </a:t>
            </a:r>
            <a:r>
              <a:rPr lang="fr-FR" dirty="0" err="1"/>
              <a:t>Steenbecque</a:t>
            </a:r>
            <a:r>
              <a:rPr lang="fr-FR" dirty="0"/>
              <a:t> (59), 3</a:t>
            </a:r>
            <a:r>
              <a:rPr lang="fr-FR" baseline="30000" dirty="0"/>
              <a:t>ème</a:t>
            </a:r>
            <a:r>
              <a:rPr lang="fr-FR" dirty="0"/>
              <a:t> Coupelle-Neuve (62)</a:t>
            </a:r>
          </a:p>
          <a:p>
            <a:pPr marL="0" indent="0">
              <a:buNone/>
            </a:pPr>
            <a:r>
              <a:rPr lang="fr-FR" dirty="0"/>
              <a:t> </a:t>
            </a:r>
          </a:p>
          <a:p>
            <a:r>
              <a:rPr lang="fr-FR" dirty="0"/>
              <a:t>Coupelle-Neuve a donc eu 4 équipes qualifiées  pour le critérium national : en Promotion, Elite, Inter génération et </a:t>
            </a:r>
            <a:r>
              <a:rPr lang="fr-FR" dirty="0" err="1"/>
              <a:t>Hardbat</a:t>
            </a:r>
            <a:r>
              <a:rPr lang="fr-FR" dirty="0"/>
              <a:t>. </a:t>
            </a:r>
          </a:p>
          <a:p>
            <a:r>
              <a:rPr lang="fr-FR" dirty="0" err="1"/>
              <a:t>Steenbecque</a:t>
            </a:r>
            <a:r>
              <a:rPr lang="fr-FR" dirty="0"/>
              <a:t> a eu 5 équipes qualifiées pour le national : Challenger mais aussi chez les Jeunes, Féminines, Vétérans G2 et </a:t>
            </a:r>
            <a:r>
              <a:rPr lang="fr-FR" dirty="0" err="1"/>
              <a:t>Hardbat</a:t>
            </a:r>
            <a:r>
              <a:rPr lang="fr-FR" dirty="0"/>
              <a:t> </a:t>
            </a:r>
          </a:p>
          <a:p>
            <a:endParaRPr lang="fr-FR" dirty="0"/>
          </a:p>
        </p:txBody>
      </p:sp>
      <p:sp>
        <p:nvSpPr>
          <p:cNvPr id="10" name="Titre 9"/>
          <p:cNvSpPr>
            <a:spLocks noGrp="1"/>
          </p:cNvSpPr>
          <p:nvPr>
            <p:ph type="title"/>
          </p:nvPr>
        </p:nvSpPr>
        <p:spPr/>
        <p:txBody>
          <a:bodyPr/>
          <a:lstStyle/>
          <a:p>
            <a:r>
              <a:rPr lang="fr-FR" dirty="0"/>
              <a:t>Tennis de table </a:t>
            </a:r>
          </a:p>
        </p:txBody>
      </p:sp>
    </p:spTree>
    <p:extLst>
      <p:ext uri="{BB962C8B-B14F-4D97-AF65-F5344CB8AC3E}">
        <p14:creationId xmlns:p14="http://schemas.microsoft.com/office/powerpoint/2010/main" val="3303929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1691680" y="332657"/>
            <a:ext cx="6537920" cy="4536504"/>
          </a:xfrm>
        </p:spPr>
        <p:txBody>
          <a:bodyPr>
            <a:normAutofit fontScale="85000" lnSpcReduction="20000"/>
          </a:bodyPr>
          <a:lstStyle/>
          <a:p>
            <a:r>
              <a:rPr lang="fr-FR" sz="2000" b="1" dirty="0"/>
              <a:t>Tournoi régional individuel du CRSMR </a:t>
            </a:r>
            <a:r>
              <a:rPr lang="fr-FR" sz="2000" dirty="0"/>
              <a:t>le 23 avril 2023 à Saint-Omer                   Une bonne soixantaine de personnes  à la salle de sports du lycée de l’Aa. La particularité de ce tournoi est la série relais 3 contre 3, chez les adultes mais aussi chez les jeunes, disputée en 45 points (3 simples et 1 double). Bilan de ce tournoi : une centaine d’inscrits inscrits aux 7 séries individuelles ,10 équipes à la série relais adultes et 5 équipes à la série relais jeunes.</a:t>
            </a:r>
          </a:p>
          <a:p>
            <a:endParaRPr lang="fr-FR" sz="2000" dirty="0"/>
          </a:p>
          <a:p>
            <a:r>
              <a:rPr lang="fr-FR" sz="2000" b="1" dirty="0"/>
              <a:t>Critérium national</a:t>
            </a:r>
            <a:r>
              <a:rPr lang="fr-FR" sz="2000" dirty="0"/>
              <a:t>  les 27 et 28  mai 2023 à Mèze (34)</a:t>
            </a:r>
          </a:p>
          <a:p>
            <a:pPr marL="0" indent="0">
              <a:buNone/>
            </a:pPr>
            <a:r>
              <a:rPr lang="fr-FR" sz="2000" dirty="0"/>
              <a:t>Coupelle-Neuve et </a:t>
            </a:r>
            <a:r>
              <a:rPr lang="fr-FR" sz="2000" dirty="0" err="1"/>
              <a:t>Steenbecque</a:t>
            </a:r>
            <a:r>
              <a:rPr lang="fr-FR" sz="2000" dirty="0"/>
              <a:t>, avec leurs 9 équipes, sont allées en force dans l’Hérault avec leurs joueuses et joueurs mais aussi supportrices et supporters.  </a:t>
            </a:r>
          </a:p>
          <a:p>
            <a:r>
              <a:rPr lang="fr-FR" sz="2000" dirty="0"/>
              <a:t>Quatre équipes sont montées sur le podium </a:t>
            </a:r>
            <a:r>
              <a:rPr lang="fr-FR" sz="2000" b="1" dirty="0"/>
              <a:t>dont un titre national</a:t>
            </a:r>
            <a:r>
              <a:rPr lang="fr-FR" sz="2000" dirty="0"/>
              <a:t> : </a:t>
            </a:r>
          </a:p>
          <a:p>
            <a:pPr lvl="0"/>
            <a:r>
              <a:rPr lang="fr-FR" sz="2000" b="1" dirty="0" err="1"/>
              <a:t>Steenbecque</a:t>
            </a:r>
            <a:r>
              <a:rPr lang="fr-FR" sz="2000" b="1" dirty="0"/>
              <a:t> remporte la catégorie </a:t>
            </a:r>
            <a:r>
              <a:rPr lang="fr-FR" sz="2000" b="1" dirty="0" err="1"/>
              <a:t>Hardbat</a:t>
            </a:r>
            <a:r>
              <a:rPr lang="fr-FR" sz="2000" b="1" dirty="0"/>
              <a:t> </a:t>
            </a:r>
            <a:endParaRPr lang="fr-FR" sz="2000" dirty="0"/>
          </a:p>
          <a:p>
            <a:pPr lvl="0"/>
            <a:r>
              <a:rPr lang="fr-FR" sz="2000" dirty="0"/>
              <a:t>Coupelle-Neuve finit 3</a:t>
            </a:r>
            <a:r>
              <a:rPr lang="fr-FR" sz="2000" baseline="30000" dirty="0"/>
              <a:t>ème</a:t>
            </a:r>
            <a:r>
              <a:rPr lang="fr-FR" sz="2000" dirty="0"/>
              <a:t> en Elite et en Inter génération</a:t>
            </a:r>
          </a:p>
          <a:p>
            <a:pPr lvl="0"/>
            <a:r>
              <a:rPr lang="fr-FR" sz="2000" dirty="0" err="1"/>
              <a:t>Steenbecque</a:t>
            </a:r>
            <a:r>
              <a:rPr lang="fr-FR" sz="2000" dirty="0"/>
              <a:t> se classe 3</a:t>
            </a:r>
            <a:r>
              <a:rPr lang="fr-FR" sz="2000" baseline="30000" dirty="0"/>
              <a:t>ème</a:t>
            </a:r>
            <a:r>
              <a:rPr lang="fr-FR" sz="2000" dirty="0"/>
              <a:t> en Challenger et en Jeunes</a:t>
            </a:r>
          </a:p>
          <a:p>
            <a:endParaRPr lang="fr-FR" sz="2000" dirty="0"/>
          </a:p>
          <a:p>
            <a:endParaRPr lang="fr-FR" dirty="0"/>
          </a:p>
        </p:txBody>
      </p:sp>
      <p:sp>
        <p:nvSpPr>
          <p:cNvPr id="4" name="Titre 3"/>
          <p:cNvSpPr>
            <a:spLocks noGrp="1"/>
          </p:cNvSpPr>
          <p:nvPr>
            <p:ph type="title"/>
          </p:nvPr>
        </p:nvSpPr>
        <p:spPr/>
        <p:txBody>
          <a:bodyPr/>
          <a:lstStyle/>
          <a:p>
            <a:r>
              <a:rPr lang="fr-FR" dirty="0"/>
              <a:t>Tennis de table </a:t>
            </a:r>
          </a:p>
        </p:txBody>
      </p:sp>
    </p:spTree>
    <p:extLst>
      <p:ext uri="{BB962C8B-B14F-4D97-AF65-F5344CB8AC3E}">
        <p14:creationId xmlns:p14="http://schemas.microsoft.com/office/powerpoint/2010/main" val="731608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a:t>Tennis de table </a:t>
            </a:r>
          </a:p>
        </p:txBody>
      </p:sp>
      <p:pic>
        <p:nvPicPr>
          <p:cNvPr id="11" name="Espace réservé du contenu 10"/>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36463" y="1452662"/>
            <a:ext cx="4281576" cy="2408386"/>
          </a:xfrm>
        </p:spPr>
      </p:pic>
      <p:pic>
        <p:nvPicPr>
          <p:cNvPr id="12" name="Espace réservé du contenu 11"/>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029200" y="1453829"/>
            <a:ext cx="4021634" cy="2263203"/>
          </a:xfrm>
        </p:spPr>
      </p:pic>
    </p:spTree>
    <p:extLst>
      <p:ext uri="{BB962C8B-B14F-4D97-AF65-F5344CB8AC3E}">
        <p14:creationId xmlns:p14="http://schemas.microsoft.com/office/powerpoint/2010/main" val="1017807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p:txBody>
          <a:bodyPr>
            <a:normAutofit lnSpcReduction="10000"/>
          </a:bodyPr>
          <a:lstStyle/>
          <a:p>
            <a:r>
              <a:rPr lang="fr-FR" sz="2000" dirty="0"/>
              <a:t>Dimanche 26 mars a eu lieu le critérium départemental de Tir à l’arc. Cette compétition permet à la meilleure équipe de chaque département d’être qualifié pour le critérium national, celui-ci se déroulant cette année dans la Sarthe à </a:t>
            </a:r>
            <a:r>
              <a:rPr lang="fr-FR" sz="2000" dirty="0" err="1"/>
              <a:t>Saint-Mars-d’Outillé</a:t>
            </a:r>
            <a:r>
              <a:rPr lang="fr-FR" sz="2000" dirty="0"/>
              <a:t> du 27 au 28 mai.</a:t>
            </a:r>
          </a:p>
          <a:p>
            <a:r>
              <a:rPr lang="fr-FR" sz="2000" dirty="0"/>
              <a:t>Cette année, c’est l’équipe de </a:t>
            </a:r>
            <a:r>
              <a:rPr lang="fr-FR" sz="2000" dirty="0" err="1"/>
              <a:t>Morbecque</a:t>
            </a:r>
            <a:r>
              <a:rPr lang="fr-FR" sz="2000" dirty="0"/>
              <a:t> qui s’est qualifié et qui termine donc champion départemental. Au total, ce sont 13 équipes pour 80 archers qui se sont réunis sur le pas de tir. Le podium est constitué de : </a:t>
            </a:r>
            <a:r>
              <a:rPr lang="fr-FR" sz="2000" dirty="0" err="1"/>
              <a:t>Morbecque</a:t>
            </a:r>
            <a:r>
              <a:rPr lang="fr-FR" sz="2000" dirty="0"/>
              <a:t> 1 </a:t>
            </a:r>
            <a:r>
              <a:rPr lang="fr-FR" sz="2000" dirty="0" err="1"/>
              <a:t>Steenwerck</a:t>
            </a:r>
            <a:r>
              <a:rPr lang="fr-FR" sz="2000" dirty="0"/>
              <a:t> 1 Bailleul 1</a:t>
            </a:r>
          </a:p>
          <a:p>
            <a:endParaRPr lang="fr-FR" sz="2000" dirty="0"/>
          </a:p>
        </p:txBody>
      </p:sp>
      <p:sp>
        <p:nvSpPr>
          <p:cNvPr id="5" name="Titre 4"/>
          <p:cNvSpPr>
            <a:spLocks noGrp="1"/>
          </p:cNvSpPr>
          <p:nvPr>
            <p:ph type="title"/>
          </p:nvPr>
        </p:nvSpPr>
        <p:spPr/>
        <p:txBody>
          <a:bodyPr/>
          <a:lstStyle/>
          <a:p>
            <a:r>
              <a:rPr lang="fr-FR" dirty="0"/>
              <a:t>Tir à L’arc : Critérium Département</a:t>
            </a:r>
          </a:p>
        </p:txBody>
      </p:sp>
    </p:spTree>
    <p:extLst>
      <p:ext uri="{BB962C8B-B14F-4D97-AF65-F5344CB8AC3E}">
        <p14:creationId xmlns:p14="http://schemas.microsoft.com/office/powerpoint/2010/main" val="1244432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Critérium Départemental </a:t>
            </a:r>
          </a:p>
        </p:txBody>
      </p:sp>
      <p:pic>
        <p:nvPicPr>
          <p:cNvPr id="7" name="Espace réservé du contenu 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14931" y="1148975"/>
            <a:ext cx="4203108" cy="3144121"/>
          </a:xfrm>
        </p:spPr>
      </p:pic>
      <p:pic>
        <p:nvPicPr>
          <p:cNvPr id="8" name="Espace réservé du contenu 7"/>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029200" y="1150563"/>
            <a:ext cx="3912201" cy="2926509"/>
          </a:xfrm>
        </p:spPr>
      </p:pic>
    </p:spTree>
    <p:extLst>
      <p:ext uri="{BB962C8B-B14F-4D97-AF65-F5344CB8AC3E}">
        <p14:creationId xmlns:p14="http://schemas.microsoft.com/office/powerpoint/2010/main" val="1002428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611560" y="2492896"/>
            <a:ext cx="8229600" cy="1143000"/>
          </a:xfrm>
        </p:spPr>
        <p:txBody>
          <a:bodyPr/>
          <a:lstStyle/>
          <a:p>
            <a:r>
              <a:rPr lang="fr-FR" dirty="0"/>
              <a:t>         Bilan des activités</a:t>
            </a:r>
          </a:p>
        </p:txBody>
      </p:sp>
      <p:pic>
        <p:nvPicPr>
          <p:cNvPr id="2050" name="Picture 2" descr="C:\mes documents\cdsmr 59\LOGO\Frise-FNSMR-silhouettes-2018-1080x378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637" y="4397888"/>
            <a:ext cx="8784976" cy="24554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mes documents\cdsmr 59\LOGO\Logo_CDSMR_59_300x270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1008112" cy="907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464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91680" y="260648"/>
            <a:ext cx="6537920" cy="4154760"/>
          </a:xfrm>
        </p:spPr>
        <p:txBody>
          <a:bodyPr>
            <a:normAutofit fontScale="77500" lnSpcReduction="20000"/>
          </a:bodyPr>
          <a:lstStyle/>
          <a:p>
            <a:r>
              <a:rPr lang="fr-FR" dirty="0"/>
              <a:t>Le critérium s’est déroulé le 30 Avril 2023 à </a:t>
            </a:r>
            <a:r>
              <a:rPr lang="fr-FR" dirty="0" err="1"/>
              <a:t>Steenwerck</a:t>
            </a:r>
            <a:endParaRPr lang="fr-FR" dirty="0"/>
          </a:p>
          <a:p>
            <a:pPr marL="0" indent="0">
              <a:buNone/>
            </a:pPr>
            <a:r>
              <a:rPr lang="fr-FR" dirty="0"/>
              <a:t>Classement général :</a:t>
            </a:r>
          </a:p>
          <a:p>
            <a:pPr marL="0" indent="0">
              <a:buNone/>
            </a:pPr>
            <a:r>
              <a:rPr lang="fr-FR" dirty="0"/>
              <a:t>1 Avesnes le Comte</a:t>
            </a:r>
          </a:p>
          <a:p>
            <a:pPr marL="0" indent="0">
              <a:buNone/>
            </a:pPr>
            <a:r>
              <a:rPr lang="fr-FR" dirty="0"/>
              <a:t>2 Audruicq</a:t>
            </a:r>
          </a:p>
          <a:p>
            <a:pPr marL="0" indent="0">
              <a:buNone/>
            </a:pPr>
            <a:r>
              <a:rPr lang="fr-FR" dirty="0"/>
              <a:t>3 </a:t>
            </a:r>
            <a:r>
              <a:rPr lang="fr-FR" dirty="0" err="1"/>
              <a:t>Steenwerck</a:t>
            </a:r>
            <a:endParaRPr lang="fr-FR" dirty="0"/>
          </a:p>
          <a:p>
            <a:pPr marL="0" indent="0">
              <a:buNone/>
            </a:pPr>
            <a:r>
              <a:rPr lang="fr-FR" dirty="0"/>
              <a:t>4 </a:t>
            </a:r>
            <a:r>
              <a:rPr lang="fr-FR" dirty="0" err="1"/>
              <a:t>Magnicourt</a:t>
            </a:r>
            <a:r>
              <a:rPr lang="fr-FR" dirty="0"/>
              <a:t> en comte</a:t>
            </a:r>
          </a:p>
          <a:p>
            <a:pPr marL="0" indent="0">
              <a:buNone/>
            </a:pPr>
            <a:r>
              <a:rPr lang="fr-FR" dirty="0"/>
              <a:t>5 </a:t>
            </a:r>
            <a:r>
              <a:rPr lang="fr-FR" dirty="0" err="1"/>
              <a:t>Morbecque</a:t>
            </a:r>
            <a:endParaRPr lang="fr-FR" dirty="0"/>
          </a:p>
          <a:p>
            <a:pPr marL="0" indent="0">
              <a:buNone/>
            </a:pPr>
            <a:r>
              <a:rPr lang="fr-FR" dirty="0"/>
              <a:t>6 </a:t>
            </a:r>
            <a:r>
              <a:rPr lang="fr-FR" dirty="0" err="1"/>
              <a:t>Auchy</a:t>
            </a:r>
            <a:r>
              <a:rPr lang="fr-FR" dirty="0"/>
              <a:t> les mines</a:t>
            </a:r>
          </a:p>
          <a:p>
            <a:pPr marL="0" indent="0">
              <a:buNone/>
            </a:pPr>
            <a:r>
              <a:rPr lang="fr-FR" dirty="0"/>
              <a:t>7 </a:t>
            </a:r>
            <a:r>
              <a:rPr lang="fr-FR" dirty="0" err="1"/>
              <a:t>Staple</a:t>
            </a:r>
            <a:endParaRPr lang="fr-FR" dirty="0"/>
          </a:p>
          <a:p>
            <a:pPr marL="0" indent="0">
              <a:buNone/>
            </a:pPr>
            <a:r>
              <a:rPr lang="fr-FR" dirty="0"/>
              <a:t>8 Bailleul</a:t>
            </a:r>
          </a:p>
          <a:p>
            <a:pPr marL="0" indent="0">
              <a:buNone/>
            </a:pPr>
            <a:r>
              <a:rPr lang="fr-FR" dirty="0"/>
              <a:t>9 </a:t>
            </a:r>
            <a:r>
              <a:rPr lang="fr-FR" dirty="0" err="1"/>
              <a:t>Eperlecques</a:t>
            </a:r>
            <a:endParaRPr lang="fr-FR" dirty="0"/>
          </a:p>
          <a:p>
            <a:pPr marL="0" indent="0">
              <a:buNone/>
            </a:pPr>
            <a:r>
              <a:rPr lang="fr-FR" dirty="0"/>
              <a:t>10 </a:t>
            </a:r>
            <a:r>
              <a:rPr lang="fr-FR" dirty="0" err="1"/>
              <a:t>Crochte</a:t>
            </a:r>
            <a:endParaRPr lang="fr-FR" dirty="0"/>
          </a:p>
          <a:p>
            <a:pPr marL="0" indent="0">
              <a:buNone/>
            </a:pPr>
            <a:r>
              <a:rPr lang="fr-FR" dirty="0"/>
              <a:t>11 </a:t>
            </a:r>
            <a:r>
              <a:rPr lang="fr-FR" dirty="0" err="1"/>
              <a:t>Blaincourt</a:t>
            </a:r>
            <a:r>
              <a:rPr lang="fr-FR" dirty="0"/>
              <a:t> les </a:t>
            </a:r>
            <a:r>
              <a:rPr lang="fr-FR" dirty="0" err="1"/>
              <a:t>Precy</a:t>
            </a:r>
            <a:endParaRPr lang="fr-FR" dirty="0"/>
          </a:p>
          <a:p>
            <a:pPr marL="0" indent="0">
              <a:buNone/>
            </a:pPr>
            <a:r>
              <a:rPr lang="fr-FR" dirty="0"/>
              <a:t>12 </a:t>
            </a:r>
            <a:r>
              <a:rPr lang="fr-FR" dirty="0" err="1"/>
              <a:t>Steenbecque</a:t>
            </a:r>
            <a:endParaRPr lang="fr-FR" dirty="0"/>
          </a:p>
          <a:p>
            <a:pPr marL="0" indent="0">
              <a:buNone/>
            </a:pPr>
            <a:r>
              <a:rPr lang="fr-FR" dirty="0"/>
              <a:t>13 </a:t>
            </a:r>
            <a:r>
              <a:rPr lang="fr-FR" dirty="0" err="1"/>
              <a:t>Spycker</a:t>
            </a:r>
            <a:endParaRPr lang="fr-FR" dirty="0"/>
          </a:p>
          <a:p>
            <a:pPr marL="0" indent="0">
              <a:buNone/>
            </a:pPr>
            <a:r>
              <a:rPr lang="fr-FR" dirty="0"/>
              <a:t>14 </a:t>
            </a:r>
            <a:r>
              <a:rPr lang="fr-FR" dirty="0" err="1"/>
              <a:t>Isariens</a:t>
            </a:r>
            <a:endParaRPr lang="fr-FR" dirty="0"/>
          </a:p>
          <a:p>
            <a:endParaRPr lang="fr-FR" dirty="0"/>
          </a:p>
        </p:txBody>
      </p:sp>
      <p:sp>
        <p:nvSpPr>
          <p:cNvPr id="2" name="Titre 1"/>
          <p:cNvSpPr>
            <a:spLocks noGrp="1"/>
          </p:cNvSpPr>
          <p:nvPr>
            <p:ph type="title"/>
          </p:nvPr>
        </p:nvSpPr>
        <p:spPr/>
        <p:txBody>
          <a:bodyPr/>
          <a:lstStyle/>
          <a:p>
            <a:r>
              <a:rPr lang="fr-FR" dirty="0"/>
              <a:t>Tir à l’arc : Critérium Régional </a:t>
            </a:r>
          </a:p>
        </p:txBody>
      </p:sp>
    </p:spTree>
    <p:extLst>
      <p:ext uri="{BB962C8B-B14F-4D97-AF65-F5344CB8AC3E}">
        <p14:creationId xmlns:p14="http://schemas.microsoft.com/office/powerpoint/2010/main" val="699263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35696" y="404665"/>
            <a:ext cx="6393904" cy="3938736"/>
          </a:xfrm>
        </p:spPr>
        <p:txBody>
          <a:bodyPr>
            <a:normAutofit fontScale="62500" lnSpcReduction="20000"/>
          </a:bodyPr>
          <a:lstStyle/>
          <a:p>
            <a:r>
              <a:rPr lang="fr-FR" dirty="0"/>
              <a:t>- 6 ans Maxime JANSSENS (</a:t>
            </a:r>
            <a:r>
              <a:rPr lang="fr-FR" dirty="0" err="1"/>
              <a:t>Staple</a:t>
            </a:r>
            <a:r>
              <a:rPr lang="fr-FR" dirty="0"/>
              <a:t>) 2ème / Alphonsine LOOTEN (</a:t>
            </a:r>
            <a:r>
              <a:rPr lang="fr-FR" dirty="0" err="1"/>
              <a:t>Staple</a:t>
            </a:r>
            <a:r>
              <a:rPr lang="fr-FR" dirty="0"/>
              <a:t>) 2ème </a:t>
            </a:r>
          </a:p>
          <a:p>
            <a:r>
              <a:rPr lang="fr-FR" dirty="0"/>
              <a:t>- 10 ans Clément DELAVAL (</a:t>
            </a:r>
            <a:r>
              <a:rPr lang="fr-FR" dirty="0" err="1"/>
              <a:t>Staple</a:t>
            </a:r>
            <a:r>
              <a:rPr lang="fr-FR" dirty="0"/>
              <a:t>) 4ème</a:t>
            </a:r>
          </a:p>
          <a:p>
            <a:r>
              <a:rPr lang="fr-FR" dirty="0"/>
              <a:t>- 12ans Raphael DELAVAL (</a:t>
            </a:r>
            <a:r>
              <a:rPr lang="fr-FR" dirty="0" err="1"/>
              <a:t>Staple</a:t>
            </a:r>
            <a:r>
              <a:rPr lang="fr-FR" dirty="0"/>
              <a:t>) 3ème / Honorine HUYGHE (</a:t>
            </a:r>
            <a:r>
              <a:rPr lang="fr-FR" dirty="0" err="1"/>
              <a:t>Morbecque</a:t>
            </a:r>
            <a:r>
              <a:rPr lang="fr-FR" dirty="0"/>
              <a:t>) 3ème et </a:t>
            </a:r>
            <a:r>
              <a:rPr lang="fr-FR" dirty="0" err="1"/>
              <a:t>Maddie</a:t>
            </a:r>
            <a:r>
              <a:rPr lang="fr-FR" dirty="0"/>
              <a:t> LOIRAT (</a:t>
            </a:r>
            <a:r>
              <a:rPr lang="fr-FR" dirty="0" err="1"/>
              <a:t>Steenwerck</a:t>
            </a:r>
            <a:r>
              <a:rPr lang="fr-FR" dirty="0"/>
              <a:t>) 4ème</a:t>
            </a:r>
          </a:p>
          <a:p>
            <a:r>
              <a:rPr lang="fr-FR" dirty="0"/>
              <a:t>-18ans Angèle COUBEL (Bailleul) 3ème / Nicolas RICHARD (Bailleul) 4</a:t>
            </a:r>
            <a:r>
              <a:rPr lang="fr-FR" baseline="30000" dirty="0"/>
              <a:t>ème</a:t>
            </a:r>
            <a:r>
              <a:rPr lang="fr-FR" dirty="0"/>
              <a:t> Féminines + 18ans : Mathilde BOURGEOIS (</a:t>
            </a:r>
            <a:r>
              <a:rPr lang="fr-FR" dirty="0" err="1"/>
              <a:t>Steenbecque</a:t>
            </a:r>
            <a:r>
              <a:rPr lang="fr-FR" dirty="0"/>
              <a:t>) 1ère</a:t>
            </a:r>
          </a:p>
          <a:p>
            <a:r>
              <a:rPr lang="fr-FR" dirty="0"/>
              <a:t>+18ans Hommes : Jonathan MARECHAL (</a:t>
            </a:r>
            <a:r>
              <a:rPr lang="fr-FR" dirty="0" err="1"/>
              <a:t>Steenwerck</a:t>
            </a:r>
            <a:r>
              <a:rPr lang="fr-FR" dirty="0"/>
              <a:t>) 1er, Jean-Christophe DELEBOIS (Bailleul) 2ème</a:t>
            </a:r>
            <a:br>
              <a:rPr lang="fr-FR" dirty="0"/>
            </a:br>
            <a:endParaRPr lang="fr-FR" dirty="0"/>
          </a:p>
          <a:p>
            <a:r>
              <a:rPr lang="fr-FR" dirty="0"/>
              <a:t>Vétérans Hommes : Jocelyn TROTTEIN (</a:t>
            </a:r>
            <a:r>
              <a:rPr lang="fr-FR" dirty="0" err="1"/>
              <a:t>Morbecque</a:t>
            </a:r>
            <a:r>
              <a:rPr lang="fr-FR" dirty="0"/>
              <a:t>)</a:t>
            </a:r>
          </a:p>
          <a:p>
            <a:endParaRPr lang="fr-FR" dirty="0"/>
          </a:p>
          <a:p>
            <a:endParaRPr lang="fr-FR" dirty="0"/>
          </a:p>
          <a:p>
            <a:r>
              <a:rPr lang="fr-FR" dirty="0"/>
              <a:t>BF1 Tir à l'arc :</a:t>
            </a:r>
          </a:p>
          <a:p>
            <a:pPr marL="0" indent="0">
              <a:buNone/>
            </a:pPr>
            <a:r>
              <a:rPr lang="fr-FR" dirty="0"/>
              <a:t> Les 1 et 8 octobre 2022 à Houplines, nouveau club de l'année.12 stagiaires venus de toute la région (Nord, Pas de Calais, Oise), ont tous passé avec brio leur diplôme leur permettant d'encadrer des sessions de tir à l'arc en sécurité.</a:t>
            </a:r>
            <a:br>
              <a:rPr lang="fr-FR" dirty="0"/>
            </a:br>
            <a:br>
              <a:rPr lang="fr-FR" dirty="0"/>
            </a:br>
            <a:endParaRPr lang="fr-FR" dirty="0"/>
          </a:p>
          <a:p>
            <a:endParaRPr lang="fr-FR" dirty="0"/>
          </a:p>
        </p:txBody>
      </p:sp>
      <p:sp>
        <p:nvSpPr>
          <p:cNvPr id="2" name="Titre 1"/>
          <p:cNvSpPr>
            <a:spLocks noGrp="1"/>
          </p:cNvSpPr>
          <p:nvPr>
            <p:ph type="title"/>
          </p:nvPr>
        </p:nvSpPr>
        <p:spPr/>
        <p:txBody>
          <a:bodyPr>
            <a:normAutofit fontScale="90000"/>
          </a:bodyPr>
          <a:lstStyle/>
          <a:p>
            <a:r>
              <a:rPr lang="fr-FR" dirty="0"/>
              <a:t>Critérium individuel à Avesnes le Compte</a:t>
            </a:r>
          </a:p>
        </p:txBody>
      </p:sp>
    </p:spTree>
    <p:extLst>
      <p:ext uri="{BB962C8B-B14F-4D97-AF65-F5344CB8AC3E}">
        <p14:creationId xmlns:p14="http://schemas.microsoft.com/office/powerpoint/2010/main" val="1210618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07704" y="404665"/>
            <a:ext cx="6321896" cy="3938736"/>
          </a:xfrm>
        </p:spPr>
        <p:txBody>
          <a:bodyPr>
            <a:normAutofit fontScale="85000" lnSpcReduction="20000"/>
          </a:bodyPr>
          <a:lstStyle/>
          <a:p>
            <a:pPr marL="18288" indent="0">
              <a:buNone/>
            </a:pPr>
            <a:r>
              <a:rPr lang="fr-FR" dirty="0"/>
              <a:t>A noter :</a:t>
            </a:r>
          </a:p>
          <a:p>
            <a:r>
              <a:rPr lang="fr-FR" dirty="0" err="1"/>
              <a:t>Morbecque</a:t>
            </a:r>
            <a:r>
              <a:rPr lang="fr-FR" dirty="0"/>
              <a:t>, 6ème et équipe la mieux classée du département, devant : </a:t>
            </a:r>
            <a:r>
              <a:rPr lang="fr-FR" dirty="0" err="1"/>
              <a:t>Steenwerck</a:t>
            </a:r>
            <a:r>
              <a:rPr lang="fr-FR" dirty="0"/>
              <a:t>, 11ème ; Archers des Monts de Flandres (Bailleul), 12ème ; </a:t>
            </a:r>
            <a:r>
              <a:rPr lang="fr-FR" dirty="0" err="1"/>
              <a:t>Staple</a:t>
            </a:r>
            <a:r>
              <a:rPr lang="fr-FR" dirty="0"/>
              <a:t> 13ème ; </a:t>
            </a:r>
            <a:r>
              <a:rPr lang="fr-FR" dirty="0" err="1"/>
              <a:t>Steenbecque</a:t>
            </a:r>
            <a:r>
              <a:rPr lang="fr-FR" dirty="0"/>
              <a:t> 18ème ; </a:t>
            </a:r>
            <a:r>
              <a:rPr lang="fr-FR" dirty="0" err="1"/>
              <a:t>Crochte</a:t>
            </a:r>
            <a:r>
              <a:rPr lang="fr-FR" dirty="0"/>
              <a:t> 20ème et </a:t>
            </a:r>
            <a:r>
              <a:rPr lang="fr-FR" dirty="0" err="1"/>
              <a:t>Spycker</a:t>
            </a:r>
            <a:r>
              <a:rPr lang="fr-FR" dirty="0"/>
              <a:t> 23ème sur un total de 25équipes venues de toute la France.</a:t>
            </a:r>
          </a:p>
          <a:p>
            <a:r>
              <a:rPr lang="fr-FR" dirty="0"/>
              <a:t>En individuel </a:t>
            </a:r>
          </a:p>
          <a:p>
            <a:r>
              <a:rPr lang="fr-FR" dirty="0"/>
              <a:t>-12 ans Thomas JANSSENS (</a:t>
            </a:r>
            <a:r>
              <a:rPr lang="fr-FR" dirty="0" err="1"/>
              <a:t>Staple</a:t>
            </a:r>
            <a:r>
              <a:rPr lang="fr-FR" dirty="0"/>
              <a:t>) 3ème / Agnès LOOTEN (</a:t>
            </a:r>
            <a:r>
              <a:rPr lang="fr-FR" dirty="0" err="1"/>
              <a:t>Staple</a:t>
            </a:r>
            <a:r>
              <a:rPr lang="fr-FR" dirty="0"/>
              <a:t>) 2ème et Honorine HUYGHE (</a:t>
            </a:r>
            <a:r>
              <a:rPr lang="fr-FR" dirty="0" err="1"/>
              <a:t>Morbecque</a:t>
            </a:r>
            <a:r>
              <a:rPr lang="fr-FR" dirty="0"/>
              <a:t>) 4ème</a:t>
            </a:r>
          </a:p>
          <a:p>
            <a:r>
              <a:rPr lang="fr-FR" dirty="0"/>
              <a:t>-16 ans Elise DEBAUSSART ( Bailleul) 4ème) et Aymeric HAPPE BULKAEN (</a:t>
            </a:r>
            <a:r>
              <a:rPr lang="fr-FR" dirty="0" err="1"/>
              <a:t>Morbecque</a:t>
            </a:r>
            <a:r>
              <a:rPr lang="fr-FR" dirty="0"/>
              <a:t>) 4ème</a:t>
            </a:r>
          </a:p>
          <a:p>
            <a:r>
              <a:rPr lang="fr-FR" dirty="0"/>
              <a:t>-20ans Angèle COUBEL ( Bailleul) 1ème </a:t>
            </a:r>
          </a:p>
          <a:p>
            <a:r>
              <a:rPr lang="fr-FR" dirty="0"/>
              <a:t>+ 20 ans Jonathan MARECHAL (</a:t>
            </a:r>
            <a:r>
              <a:rPr lang="fr-FR" dirty="0" err="1"/>
              <a:t>Steenwerck</a:t>
            </a:r>
            <a:r>
              <a:rPr lang="fr-FR" dirty="0"/>
              <a:t>) 2ème / Mathilde BOURGEOIS (</a:t>
            </a:r>
            <a:r>
              <a:rPr lang="fr-FR" dirty="0" err="1"/>
              <a:t>Steenbecque</a:t>
            </a:r>
            <a:r>
              <a:rPr lang="fr-FR" dirty="0"/>
              <a:t>) 4ème</a:t>
            </a:r>
          </a:p>
          <a:p>
            <a:pPr marL="0" indent="0">
              <a:buNone/>
            </a:pPr>
            <a:endParaRPr lang="fr-FR" dirty="0"/>
          </a:p>
        </p:txBody>
      </p:sp>
      <p:sp>
        <p:nvSpPr>
          <p:cNvPr id="2" name="Titre 1"/>
          <p:cNvSpPr>
            <a:spLocks noGrp="1"/>
          </p:cNvSpPr>
          <p:nvPr>
            <p:ph type="title"/>
          </p:nvPr>
        </p:nvSpPr>
        <p:spPr/>
        <p:txBody>
          <a:bodyPr>
            <a:noAutofit/>
          </a:bodyPr>
          <a:lstStyle/>
          <a:p>
            <a:r>
              <a:rPr lang="fr-FR" sz="3600" dirty="0"/>
              <a:t>Critérium national de tir à l’arc à Saint Mars d’Outillé en Sarthe? 27 et 28 mai 2023</a:t>
            </a:r>
          </a:p>
        </p:txBody>
      </p:sp>
    </p:spTree>
    <p:extLst>
      <p:ext uri="{BB962C8B-B14F-4D97-AF65-F5344CB8AC3E}">
        <p14:creationId xmlns:p14="http://schemas.microsoft.com/office/powerpoint/2010/main" val="3507703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r>
              <a:rPr lang="fr-FR" dirty="0"/>
              <a:t>Critérium départemental et régional le samedi 22 avril à </a:t>
            </a:r>
            <a:r>
              <a:rPr lang="fr-FR" dirty="0" err="1"/>
              <a:t>Warhem</a:t>
            </a:r>
            <a:r>
              <a:rPr lang="fr-FR" dirty="0"/>
              <a:t>, 18 équipes présentes dont 8 de </a:t>
            </a:r>
            <a:r>
              <a:rPr lang="fr-FR" dirty="0" err="1"/>
              <a:t>Warhem</a:t>
            </a:r>
            <a:r>
              <a:rPr lang="fr-FR" dirty="0"/>
              <a:t>.</a:t>
            </a:r>
          </a:p>
          <a:p>
            <a:pPr marL="0" indent="0">
              <a:buNone/>
            </a:pPr>
            <a:r>
              <a:rPr lang="fr-FR" dirty="0"/>
              <a:t> </a:t>
            </a:r>
          </a:p>
          <a:p>
            <a:r>
              <a:rPr lang="fr-FR" dirty="0"/>
              <a:t>Critérium national à Bois Guillaume les 27 et 28 mai, 14 équipes de </a:t>
            </a:r>
            <a:r>
              <a:rPr lang="fr-FR" dirty="0" err="1"/>
              <a:t>Warhem</a:t>
            </a:r>
            <a:r>
              <a:rPr lang="fr-FR" dirty="0"/>
              <a:t> sur 50 au total venant de </a:t>
            </a:r>
            <a:r>
              <a:rPr lang="fr-FR" dirty="0" err="1"/>
              <a:t>Auchy</a:t>
            </a:r>
            <a:r>
              <a:rPr lang="fr-FR" dirty="0"/>
              <a:t> les </a:t>
            </a:r>
            <a:r>
              <a:rPr lang="fr-FR" dirty="0" err="1"/>
              <a:t>Hesdins</a:t>
            </a:r>
            <a:r>
              <a:rPr lang="fr-FR" dirty="0"/>
              <a:t> (Pas de Calais), Moreuil et Sains en Amiénois (Somme), </a:t>
            </a:r>
            <a:r>
              <a:rPr lang="fr-FR" dirty="0" err="1"/>
              <a:t>Andeville</a:t>
            </a:r>
            <a:r>
              <a:rPr lang="fr-FR" dirty="0"/>
              <a:t> (Oise), Tiffauges (Vendée), Bois Guillaume (Seine maritime), Dunkerque et </a:t>
            </a:r>
            <a:r>
              <a:rPr lang="fr-FR" dirty="0" err="1"/>
              <a:t>Warhem</a:t>
            </a:r>
            <a:r>
              <a:rPr lang="fr-FR" dirty="0"/>
              <a:t> (Nord).</a:t>
            </a:r>
          </a:p>
          <a:p>
            <a:endParaRPr lang="fr-FR" dirty="0"/>
          </a:p>
        </p:txBody>
      </p:sp>
      <p:sp>
        <p:nvSpPr>
          <p:cNvPr id="2" name="Titre 1"/>
          <p:cNvSpPr>
            <a:spLocks noGrp="1"/>
          </p:cNvSpPr>
          <p:nvPr>
            <p:ph type="title"/>
          </p:nvPr>
        </p:nvSpPr>
        <p:spPr/>
        <p:txBody>
          <a:bodyPr/>
          <a:lstStyle/>
          <a:p>
            <a:r>
              <a:rPr lang="fr-FR" dirty="0"/>
              <a:t>Badminton</a:t>
            </a:r>
          </a:p>
        </p:txBody>
      </p:sp>
    </p:spTree>
    <p:extLst>
      <p:ext uri="{BB962C8B-B14F-4D97-AF65-F5344CB8AC3E}">
        <p14:creationId xmlns:p14="http://schemas.microsoft.com/office/powerpoint/2010/main" val="2950346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1475656" y="188640"/>
            <a:ext cx="6753944" cy="5328591"/>
          </a:xfrm>
        </p:spPr>
        <p:txBody>
          <a:bodyPr>
            <a:normAutofit fontScale="47500" lnSpcReduction="20000"/>
          </a:bodyPr>
          <a:lstStyle/>
          <a:p>
            <a:r>
              <a:rPr lang="fr-FR" dirty="0">
                <a:effectLst/>
              </a:rPr>
              <a:t>Reprise des tournois jeunes.</a:t>
            </a:r>
          </a:p>
          <a:p>
            <a:pPr lvl="0"/>
            <a:r>
              <a:rPr lang="fr-FR" dirty="0">
                <a:effectLst/>
              </a:rPr>
              <a:t>7 jeunes au tournoi de Bergues (4 podiums, 1ère place pour Raphaël, Enzo et Nathan)</a:t>
            </a:r>
          </a:p>
          <a:p>
            <a:pPr lvl="0"/>
            <a:r>
              <a:rPr lang="fr-FR" dirty="0">
                <a:effectLst/>
              </a:rPr>
              <a:t>3 participants au tournoi de Provin (Première place pour Clarisse)</a:t>
            </a:r>
          </a:p>
          <a:p>
            <a:pPr lvl="0"/>
            <a:r>
              <a:rPr lang="fr-FR" dirty="0">
                <a:effectLst/>
              </a:rPr>
              <a:t>9 participants à Dunkerque (Une deuxième place pour Enzo)</a:t>
            </a:r>
          </a:p>
          <a:p>
            <a:pPr lvl="0"/>
            <a:r>
              <a:rPr lang="fr-FR" dirty="0">
                <a:effectLst/>
              </a:rPr>
              <a:t>3 participants au tournoi de Provin (Première place pour Nathan)</a:t>
            </a:r>
          </a:p>
          <a:p>
            <a:pPr lvl="0"/>
            <a:r>
              <a:rPr lang="fr-FR" dirty="0">
                <a:effectLst/>
              </a:rPr>
              <a:t>8 jeunes au tournoi de </a:t>
            </a:r>
            <a:r>
              <a:rPr lang="fr-FR" dirty="0" err="1">
                <a:effectLst/>
              </a:rPr>
              <a:t>Spycker</a:t>
            </a:r>
            <a:r>
              <a:rPr lang="fr-FR" dirty="0">
                <a:effectLst/>
              </a:rPr>
              <a:t> / Grande </a:t>
            </a:r>
            <a:r>
              <a:rPr lang="fr-FR" dirty="0" err="1">
                <a:effectLst/>
              </a:rPr>
              <a:t>Synthe</a:t>
            </a:r>
            <a:r>
              <a:rPr lang="fr-FR" dirty="0">
                <a:effectLst/>
              </a:rPr>
              <a:t> ( 3ème place pour Dylan et Nathan)</a:t>
            </a:r>
          </a:p>
          <a:p>
            <a:pPr lvl="0"/>
            <a:r>
              <a:rPr lang="fr-FR" dirty="0">
                <a:effectLst/>
              </a:rPr>
              <a:t>10 jeunes à Téteghem (3 podiums, Dylan premier, Enzo troisième et Nathan second)</a:t>
            </a:r>
          </a:p>
          <a:p>
            <a:pPr lvl="0"/>
            <a:r>
              <a:rPr lang="fr-FR" dirty="0">
                <a:effectLst/>
              </a:rPr>
              <a:t>17 jeunes à Hondschoote (3 podiums, Axel 3ème, Damien 3ème, Nathan 1er</a:t>
            </a:r>
          </a:p>
          <a:p>
            <a:pPr lvl="0"/>
            <a:r>
              <a:rPr lang="fr-FR" dirty="0">
                <a:effectLst/>
              </a:rPr>
              <a:t>Dunkerque 10 jeunes (3ème place pour Augustin)</a:t>
            </a:r>
          </a:p>
          <a:p>
            <a:r>
              <a:rPr lang="fr-FR" dirty="0">
                <a:effectLst/>
              </a:rPr>
              <a:t> </a:t>
            </a:r>
          </a:p>
          <a:p>
            <a:r>
              <a:rPr lang="fr-FR" dirty="0">
                <a:effectLst/>
              </a:rPr>
              <a:t>Tournoi adultes</a:t>
            </a:r>
          </a:p>
          <a:p>
            <a:pPr lvl="0"/>
            <a:r>
              <a:rPr lang="fr-FR" dirty="0">
                <a:effectLst/>
              </a:rPr>
              <a:t>Nuit du </a:t>
            </a:r>
            <a:r>
              <a:rPr lang="fr-FR" dirty="0" err="1">
                <a:effectLst/>
              </a:rPr>
              <a:t>bad</a:t>
            </a:r>
            <a:r>
              <a:rPr lang="fr-FR" dirty="0">
                <a:effectLst/>
              </a:rPr>
              <a:t> à </a:t>
            </a:r>
            <a:r>
              <a:rPr lang="fr-FR" dirty="0" err="1">
                <a:effectLst/>
              </a:rPr>
              <a:t>Spycker</a:t>
            </a:r>
            <a:r>
              <a:rPr lang="fr-FR" dirty="0">
                <a:effectLst/>
              </a:rPr>
              <a:t> (3 équipes)</a:t>
            </a:r>
          </a:p>
          <a:p>
            <a:pPr lvl="0"/>
            <a:r>
              <a:rPr lang="fr-FR" dirty="0">
                <a:effectLst/>
              </a:rPr>
              <a:t>Tournoi téléthon à La </a:t>
            </a:r>
            <a:r>
              <a:rPr lang="fr-FR" dirty="0" err="1">
                <a:effectLst/>
              </a:rPr>
              <a:t>Gorgue</a:t>
            </a:r>
            <a:r>
              <a:rPr lang="fr-FR" dirty="0">
                <a:effectLst/>
              </a:rPr>
              <a:t> (3 équipes)</a:t>
            </a:r>
          </a:p>
          <a:p>
            <a:pPr lvl="0"/>
            <a:r>
              <a:rPr lang="fr-FR" dirty="0">
                <a:effectLst/>
              </a:rPr>
              <a:t>Dunkerque (7 équipes)</a:t>
            </a:r>
          </a:p>
          <a:p>
            <a:pPr lvl="0"/>
            <a:r>
              <a:rPr lang="fr-FR" dirty="0">
                <a:effectLst/>
              </a:rPr>
              <a:t>Téteghem (8 équipes et une deuxième place en DD)</a:t>
            </a:r>
          </a:p>
          <a:p>
            <a:pPr lvl="0"/>
            <a:r>
              <a:rPr lang="fr-FR" dirty="0">
                <a:effectLst/>
              </a:rPr>
              <a:t>Hondschoote (9 équipes et une première place en DH)</a:t>
            </a:r>
          </a:p>
          <a:p>
            <a:pPr lvl="0"/>
            <a:r>
              <a:rPr lang="fr-FR" dirty="0">
                <a:effectLst/>
              </a:rPr>
              <a:t>Dunkerque (2 équipes, 3ème place en DD)</a:t>
            </a:r>
          </a:p>
          <a:p>
            <a:r>
              <a:rPr lang="fr-FR" dirty="0">
                <a:effectLst/>
              </a:rPr>
              <a:t> </a:t>
            </a:r>
          </a:p>
          <a:p>
            <a:r>
              <a:rPr lang="fr-FR" b="1" dirty="0">
                <a:effectLst/>
              </a:rPr>
              <a:t> </a:t>
            </a:r>
            <a:endParaRPr lang="fr-FR" dirty="0">
              <a:effectLst/>
            </a:endParaRPr>
          </a:p>
          <a:p>
            <a:pPr lvl="0"/>
            <a:r>
              <a:rPr lang="fr-FR" dirty="0">
                <a:effectLst/>
              </a:rPr>
              <a:t>Tournoi jeunes et adultes 22 et 23 octobre</a:t>
            </a:r>
          </a:p>
          <a:p>
            <a:r>
              <a:rPr lang="fr-FR" dirty="0">
                <a:effectLst/>
              </a:rPr>
              <a:t>Samedi tournoi jeune, 78 inscrits dont 19 de </a:t>
            </a:r>
            <a:r>
              <a:rPr lang="fr-FR" dirty="0" err="1">
                <a:effectLst/>
              </a:rPr>
              <a:t>Warhem</a:t>
            </a:r>
            <a:endParaRPr lang="fr-FR" dirty="0">
              <a:effectLst/>
            </a:endParaRPr>
          </a:p>
          <a:p>
            <a:r>
              <a:rPr lang="fr-FR" dirty="0">
                <a:effectLst/>
              </a:rPr>
              <a:t>Venant de Grande </a:t>
            </a:r>
            <a:r>
              <a:rPr lang="fr-FR" dirty="0" err="1">
                <a:effectLst/>
              </a:rPr>
              <a:t>Synthe</a:t>
            </a:r>
            <a:r>
              <a:rPr lang="fr-FR" dirty="0">
                <a:effectLst/>
              </a:rPr>
              <a:t>, Dunkerque, Téteghem, </a:t>
            </a:r>
            <a:r>
              <a:rPr lang="fr-FR" dirty="0" err="1">
                <a:effectLst/>
              </a:rPr>
              <a:t>Spycker</a:t>
            </a:r>
            <a:r>
              <a:rPr lang="fr-FR" dirty="0">
                <a:effectLst/>
              </a:rPr>
              <a:t>, Hondschoote, La </a:t>
            </a:r>
            <a:r>
              <a:rPr lang="fr-FR" dirty="0" err="1">
                <a:effectLst/>
              </a:rPr>
              <a:t>Gorgue</a:t>
            </a:r>
            <a:r>
              <a:rPr lang="fr-FR" dirty="0">
                <a:effectLst/>
              </a:rPr>
              <a:t>, Gravelines et Bergues.</a:t>
            </a:r>
          </a:p>
          <a:p>
            <a:r>
              <a:rPr lang="fr-FR" dirty="0">
                <a:effectLst/>
              </a:rPr>
              <a:t> </a:t>
            </a:r>
          </a:p>
          <a:p>
            <a:r>
              <a:rPr lang="fr-FR" dirty="0">
                <a:effectLst/>
              </a:rPr>
              <a:t>Dimanche tournoi adulte</a:t>
            </a:r>
          </a:p>
          <a:p>
            <a:r>
              <a:rPr lang="fr-FR" dirty="0">
                <a:effectLst/>
              </a:rPr>
              <a:t>40 équipes venant de Hondschoote, La </a:t>
            </a:r>
            <a:r>
              <a:rPr lang="fr-FR" dirty="0" err="1">
                <a:effectLst/>
              </a:rPr>
              <a:t>Gorgue</a:t>
            </a:r>
            <a:r>
              <a:rPr lang="fr-FR" dirty="0">
                <a:effectLst/>
              </a:rPr>
              <a:t>, </a:t>
            </a:r>
            <a:r>
              <a:rPr lang="fr-FR" dirty="0" err="1">
                <a:effectLst/>
              </a:rPr>
              <a:t>Ploegsteert</a:t>
            </a:r>
            <a:r>
              <a:rPr lang="fr-FR" dirty="0">
                <a:effectLst/>
              </a:rPr>
              <a:t>, Comines, Dunkerque, Téteghem, </a:t>
            </a:r>
            <a:r>
              <a:rPr lang="fr-FR" dirty="0" err="1">
                <a:effectLst/>
              </a:rPr>
              <a:t>Craywick</a:t>
            </a:r>
            <a:endParaRPr lang="fr-FR" dirty="0">
              <a:effectLst/>
            </a:endParaRPr>
          </a:p>
          <a:p>
            <a:r>
              <a:rPr lang="fr-FR" dirty="0">
                <a:effectLst/>
              </a:rPr>
              <a:t> </a:t>
            </a:r>
          </a:p>
          <a:p>
            <a:pPr lvl="0"/>
            <a:r>
              <a:rPr lang="fr-FR" dirty="0">
                <a:effectLst/>
              </a:rPr>
              <a:t>Tournoi Nocturne 7 avril</a:t>
            </a:r>
          </a:p>
          <a:p>
            <a:r>
              <a:rPr lang="fr-FR" dirty="0">
                <a:effectLst/>
              </a:rPr>
              <a:t>16 équipes venant de Dunkerque, Téteghem, Desvres, Hondschoote, </a:t>
            </a:r>
            <a:r>
              <a:rPr lang="fr-FR" dirty="0" err="1">
                <a:effectLst/>
              </a:rPr>
              <a:t>Spycker</a:t>
            </a:r>
            <a:r>
              <a:rPr lang="fr-FR" dirty="0">
                <a:effectLst/>
              </a:rPr>
              <a:t>, </a:t>
            </a:r>
            <a:r>
              <a:rPr lang="fr-FR" dirty="0" err="1">
                <a:effectLst/>
              </a:rPr>
              <a:t>Zegerscappel</a:t>
            </a:r>
            <a:r>
              <a:rPr lang="fr-FR" dirty="0">
                <a:effectLst/>
              </a:rPr>
              <a:t>, Audruicq</a:t>
            </a:r>
          </a:p>
          <a:p>
            <a:r>
              <a:rPr lang="fr-FR" dirty="0">
                <a:effectLst/>
              </a:rPr>
              <a:t>Une première pour le club</a:t>
            </a:r>
          </a:p>
          <a:p>
            <a:endParaRPr lang="fr-FR" dirty="0"/>
          </a:p>
        </p:txBody>
      </p:sp>
      <p:sp>
        <p:nvSpPr>
          <p:cNvPr id="4" name="Titre 3"/>
          <p:cNvSpPr>
            <a:spLocks noGrp="1"/>
          </p:cNvSpPr>
          <p:nvPr>
            <p:ph type="title"/>
          </p:nvPr>
        </p:nvSpPr>
        <p:spPr>
          <a:xfrm>
            <a:off x="827584" y="5733256"/>
            <a:ext cx="7323152" cy="634008"/>
          </a:xfrm>
        </p:spPr>
        <p:txBody>
          <a:bodyPr/>
          <a:lstStyle/>
          <a:p>
            <a:r>
              <a:rPr lang="fr-FR" dirty="0"/>
              <a:t>Tournois jeunes</a:t>
            </a:r>
          </a:p>
        </p:txBody>
      </p:sp>
    </p:spTree>
    <p:extLst>
      <p:ext uri="{BB962C8B-B14F-4D97-AF65-F5344CB8AC3E}">
        <p14:creationId xmlns:p14="http://schemas.microsoft.com/office/powerpoint/2010/main" val="241171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p:txBody>
          <a:bodyPr>
            <a:normAutofit fontScale="62500" lnSpcReduction="20000"/>
          </a:bodyPr>
          <a:lstStyle/>
          <a:p>
            <a:r>
              <a:rPr lang="fr-FR" sz="3000" dirty="0"/>
              <a:t>Le dimanche25 juin 2023, notre président Régis Boulanger s’est vu remettre la médaille d’or de la FNSMR lors d’une manifestation surprise organisée dans son club de </a:t>
            </a:r>
            <a:r>
              <a:rPr lang="fr-FR" sz="3000" dirty="0" err="1"/>
              <a:t>Steenbecque</a:t>
            </a:r>
            <a:r>
              <a:rPr lang="fr-FR" sz="3000" dirty="0"/>
              <a:t>. Pour cet événement, nous avons eu l’honneur d’accueillir Brigitte Linder (Présidente de la FNSMR), Dominique Weise (Vice-Président de la FNSMR), Mme </a:t>
            </a:r>
            <a:r>
              <a:rPr lang="fr-FR" sz="3000" dirty="0" err="1"/>
              <a:t>Bariseau</a:t>
            </a:r>
            <a:r>
              <a:rPr lang="fr-FR" sz="3000" dirty="0"/>
              <a:t> (Vice-Présidente de la région Hauts-de-France) ainsi que Mme Carole </a:t>
            </a:r>
            <a:r>
              <a:rPr lang="fr-FR" sz="3000" dirty="0" err="1"/>
              <a:t>Delaire</a:t>
            </a:r>
            <a:r>
              <a:rPr lang="fr-FR" sz="3000" dirty="0"/>
              <a:t> (Maire de </a:t>
            </a:r>
            <a:r>
              <a:rPr lang="fr-FR" sz="3000" dirty="0" err="1"/>
              <a:t>Steenbecque</a:t>
            </a:r>
            <a:r>
              <a:rPr lang="fr-FR" sz="3000" dirty="0"/>
              <a:t>). Véronique Boulanger, la femme de Régis, s’est également vu remettre une lettre de Félicitations de la FNSMR pour son engagement</a:t>
            </a:r>
            <a:r>
              <a:rPr lang="fr-FR" dirty="0"/>
              <a:t>.</a:t>
            </a:r>
          </a:p>
        </p:txBody>
      </p:sp>
      <p:sp>
        <p:nvSpPr>
          <p:cNvPr id="7" name="Titre 6"/>
          <p:cNvSpPr>
            <a:spLocks noGrp="1"/>
          </p:cNvSpPr>
          <p:nvPr>
            <p:ph type="title"/>
          </p:nvPr>
        </p:nvSpPr>
        <p:spPr/>
        <p:txBody>
          <a:bodyPr/>
          <a:lstStyle/>
          <a:p>
            <a:r>
              <a:rPr lang="fr-FR" dirty="0"/>
              <a:t>Notre président récompensé</a:t>
            </a:r>
          </a:p>
        </p:txBody>
      </p:sp>
    </p:spTree>
    <p:extLst>
      <p:ext uri="{BB962C8B-B14F-4D97-AF65-F5344CB8AC3E}">
        <p14:creationId xmlns:p14="http://schemas.microsoft.com/office/powerpoint/2010/main" val="192587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FELICITATION!! ET MERCI</a:t>
            </a:r>
          </a:p>
        </p:txBody>
      </p:sp>
      <p:pic>
        <p:nvPicPr>
          <p:cNvPr id="9" name="Espace réservé du contenu 8"/>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60449" y="332656"/>
            <a:ext cx="4357589" cy="3268191"/>
          </a:xfrm>
        </p:spPr>
      </p:pic>
      <p:pic>
        <p:nvPicPr>
          <p:cNvPr id="10" name="Espace réservé du contenu 9"/>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436097" y="188640"/>
            <a:ext cx="3078342" cy="4104456"/>
          </a:xfrm>
        </p:spPr>
      </p:pic>
    </p:spTree>
    <p:extLst>
      <p:ext uri="{BB962C8B-B14F-4D97-AF65-F5344CB8AC3E}">
        <p14:creationId xmlns:p14="http://schemas.microsoft.com/office/powerpoint/2010/main" val="1485242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5"/>
          <p:cNvSpPr>
            <a:spLocks noGrp="1"/>
          </p:cNvSpPr>
          <p:nvPr>
            <p:ph type="subTitle" idx="1"/>
          </p:nvPr>
        </p:nvSpPr>
        <p:spPr/>
        <p:txBody>
          <a:bodyPr>
            <a:noAutofit/>
          </a:bodyPr>
          <a:lstStyle/>
          <a:p>
            <a:r>
              <a:rPr lang="fr-FR" sz="4400" dirty="0"/>
              <a:t>Quelques chiffres</a:t>
            </a:r>
          </a:p>
        </p:txBody>
      </p:sp>
      <p:pic>
        <p:nvPicPr>
          <p:cNvPr id="7" name="Picture 2" descr="C:\mes documents\cdsmr 59\LOGO\Logo_CDSMR_59_300x270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08112" cy="9073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mes documents\cdsmr 59\LOGO\Frise-FNSMR-silhouettes-2018-1080x378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28516"/>
            <a:ext cx="9036496" cy="2329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212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8919" y="599522"/>
            <a:ext cx="5328592" cy="2109398"/>
          </a:xfrm>
        </p:spPr>
      </p:pic>
      <p:sp>
        <p:nvSpPr>
          <p:cNvPr id="5" name="Espace réservé du texte 4"/>
          <p:cNvSpPr>
            <a:spLocks noGrp="1"/>
          </p:cNvSpPr>
          <p:nvPr>
            <p:ph type="body" sz="half" idx="2"/>
          </p:nvPr>
        </p:nvSpPr>
        <p:spPr/>
        <p:txBody>
          <a:bodyPr>
            <a:normAutofit fontScale="85000" lnSpcReduction="10000"/>
          </a:bodyPr>
          <a:lstStyle/>
          <a:p>
            <a:r>
              <a:rPr lang="fr-FR" dirty="0"/>
              <a:t>2020/2021 : 701</a:t>
            </a:r>
          </a:p>
          <a:p>
            <a:r>
              <a:rPr lang="fr-FR" dirty="0"/>
              <a:t>2021/2022 : 1114</a:t>
            </a:r>
          </a:p>
          <a:p>
            <a:r>
              <a:rPr lang="fr-FR" dirty="0"/>
              <a:t>2022/2023 : 1260</a:t>
            </a:r>
          </a:p>
          <a:p>
            <a:r>
              <a:rPr lang="fr-FR" dirty="0"/>
              <a:t>2023/2024 : 1318</a:t>
            </a:r>
          </a:p>
          <a:p>
            <a:r>
              <a:rPr lang="fr-FR" dirty="0"/>
              <a:t>Pour la période de novembre de chaque année</a:t>
            </a:r>
          </a:p>
          <a:p>
            <a:endParaRPr lang="fr-FR" dirty="0"/>
          </a:p>
          <a:p>
            <a:r>
              <a:rPr lang="fr-FR" dirty="0"/>
              <a:t>En fin d’année le nombre d’adhérent était de </a:t>
            </a:r>
          </a:p>
          <a:p>
            <a:r>
              <a:rPr lang="fr-FR" dirty="0"/>
              <a:t>1465 adhérents fin 2021/2022</a:t>
            </a:r>
          </a:p>
          <a:p>
            <a:r>
              <a:rPr lang="fr-FR" dirty="0"/>
              <a:t>et de 1643 fin 2022/2023</a:t>
            </a:r>
          </a:p>
          <a:p>
            <a:endParaRPr lang="fr-FR" dirty="0"/>
          </a:p>
          <a:p>
            <a:r>
              <a:rPr lang="fr-FR" dirty="0" err="1"/>
              <a:t>Malgrè</a:t>
            </a:r>
            <a:r>
              <a:rPr lang="fr-FR" dirty="0"/>
              <a:t> le  </a:t>
            </a:r>
            <a:r>
              <a:rPr lang="fr-FR" dirty="0" err="1"/>
              <a:t>Covid</a:t>
            </a:r>
            <a:r>
              <a:rPr lang="fr-FR" dirty="0"/>
              <a:t> le CDSMR a  bien remonté son nombre d’adhésion</a:t>
            </a:r>
          </a:p>
        </p:txBody>
      </p:sp>
      <p:sp>
        <p:nvSpPr>
          <p:cNvPr id="2" name="Titre 1"/>
          <p:cNvSpPr>
            <a:spLocks noGrp="1"/>
          </p:cNvSpPr>
          <p:nvPr>
            <p:ph type="title"/>
          </p:nvPr>
        </p:nvSpPr>
        <p:spPr>
          <a:xfrm>
            <a:off x="827584" y="-387424"/>
            <a:ext cx="7543800" cy="914400"/>
          </a:xfrm>
        </p:spPr>
        <p:txBody>
          <a:bodyPr/>
          <a:lstStyle/>
          <a:p>
            <a:r>
              <a:rPr lang="fr-FR" sz="1800" dirty="0"/>
              <a:t>Evolution des adhérents </a:t>
            </a:r>
          </a:p>
        </p:txBody>
      </p:sp>
      <p:pic>
        <p:nvPicPr>
          <p:cNvPr id="7" name="Espace réservé du contenu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194" y="2708920"/>
            <a:ext cx="5205697" cy="2049542"/>
          </a:xfrm>
          <a:prstGeom prst="rect">
            <a:avLst/>
          </a:prstGeom>
        </p:spPr>
      </p:pic>
      <p:pic>
        <p:nvPicPr>
          <p:cNvPr id="8" name="Espace réservé du contenu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864" y="4758462"/>
            <a:ext cx="5183027" cy="2030618"/>
          </a:xfrm>
          <a:prstGeom prst="rect">
            <a:avLst/>
          </a:prstGeom>
        </p:spPr>
      </p:pic>
    </p:spTree>
    <p:extLst>
      <p:ext uri="{BB962C8B-B14F-4D97-AF65-F5344CB8AC3E}">
        <p14:creationId xmlns:p14="http://schemas.microsoft.com/office/powerpoint/2010/main" val="476598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Espace réservé du contenu 1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1484784"/>
            <a:ext cx="6096000" cy="2174744"/>
          </a:xfrm>
        </p:spPr>
      </p:pic>
      <p:sp>
        <p:nvSpPr>
          <p:cNvPr id="18" name="Titre 17"/>
          <p:cNvSpPr>
            <a:spLocks noGrp="1"/>
          </p:cNvSpPr>
          <p:nvPr>
            <p:ph type="title"/>
          </p:nvPr>
        </p:nvSpPr>
        <p:spPr/>
        <p:txBody>
          <a:bodyPr>
            <a:normAutofit fontScale="90000"/>
          </a:bodyPr>
          <a:lstStyle/>
          <a:p>
            <a:r>
              <a:rPr lang="fr-FR" dirty="0"/>
              <a:t>Répartition des adhérents </a:t>
            </a:r>
            <a:br>
              <a:rPr lang="fr-FR" dirty="0"/>
            </a:br>
            <a:r>
              <a:rPr lang="fr-FR" dirty="0"/>
              <a:t>2021/2022</a:t>
            </a:r>
          </a:p>
        </p:txBody>
      </p:sp>
    </p:spTree>
    <p:extLst>
      <p:ext uri="{BB962C8B-B14F-4D97-AF65-F5344CB8AC3E}">
        <p14:creationId xmlns:p14="http://schemas.microsoft.com/office/powerpoint/2010/main" val="434678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p:txBody>
          <a:bodyPr>
            <a:normAutofit fontScale="92500"/>
          </a:bodyPr>
          <a:lstStyle/>
          <a:p>
            <a:r>
              <a:rPr lang="fr-FR" dirty="0"/>
              <a:t>Le CDSMR continu son partenariat avec  le Conseil Départemental dans le cadre de la politique d'animation sportive en  Milieu Rural, afin d'initier les jeunes des centres aérés du Département du Nord. Pendant toutes les vacances scolaires sauf celles de décembre. </a:t>
            </a:r>
          </a:p>
          <a:p>
            <a:r>
              <a:rPr lang="fr-FR" dirty="0"/>
              <a:t>Nouveauté cette année avec le </a:t>
            </a:r>
            <a:r>
              <a:rPr lang="fr-FR" dirty="0" err="1"/>
              <a:t>mobil’sport</a:t>
            </a:r>
            <a:r>
              <a:rPr lang="fr-FR" dirty="0"/>
              <a:t> arrivé en octobre 2022.  La salariée du Comité a pu parcourir de nombreux kilomètres dans un camion tout neuf pour faire connaître ses différentes disciplines : base </a:t>
            </a:r>
            <a:r>
              <a:rPr lang="fr-FR" dirty="0" err="1"/>
              <a:t>ball</a:t>
            </a:r>
            <a:r>
              <a:rPr lang="fr-FR" dirty="0"/>
              <a:t>, </a:t>
            </a:r>
            <a:r>
              <a:rPr lang="fr-FR" dirty="0" err="1"/>
              <a:t>ultimate</a:t>
            </a:r>
            <a:r>
              <a:rPr lang="fr-FR" dirty="0"/>
              <a:t>, </a:t>
            </a:r>
            <a:r>
              <a:rPr lang="fr-FR" dirty="0" err="1"/>
              <a:t>pétéca</a:t>
            </a:r>
            <a:r>
              <a:rPr lang="fr-FR" dirty="0"/>
              <a:t>, </a:t>
            </a:r>
            <a:r>
              <a:rPr lang="fr-FR" dirty="0" err="1"/>
              <a:t>step</a:t>
            </a:r>
            <a:r>
              <a:rPr lang="fr-FR" dirty="0"/>
              <a:t> et disc golf. Ce qui </a:t>
            </a:r>
            <a:r>
              <a:rPr lang="fr-FR" dirty="0" err="1"/>
              <a:t>réprésente</a:t>
            </a:r>
            <a:r>
              <a:rPr lang="fr-FR" dirty="0"/>
              <a:t> près de 1500 jeunes initiés et 120 séances.  </a:t>
            </a:r>
          </a:p>
          <a:p>
            <a:endParaRPr lang="fr-FR" dirty="0"/>
          </a:p>
        </p:txBody>
      </p:sp>
      <p:sp>
        <p:nvSpPr>
          <p:cNvPr id="3" name="Titre 2"/>
          <p:cNvSpPr>
            <a:spLocks noGrp="1"/>
          </p:cNvSpPr>
          <p:nvPr>
            <p:ph type="title"/>
          </p:nvPr>
        </p:nvSpPr>
        <p:spPr/>
        <p:txBody>
          <a:bodyPr/>
          <a:lstStyle/>
          <a:p>
            <a:r>
              <a:rPr lang="fr-FR" dirty="0"/>
              <a:t>Animations sportives (</a:t>
            </a:r>
            <a:r>
              <a:rPr lang="fr-FR" dirty="0" err="1"/>
              <a:t>mobil’sport</a:t>
            </a:r>
            <a:r>
              <a:rPr lang="fr-FR" dirty="0"/>
              <a:t>)</a:t>
            </a:r>
          </a:p>
        </p:txBody>
      </p:sp>
    </p:spTree>
    <p:extLst>
      <p:ext uri="{BB962C8B-B14F-4D97-AF65-F5344CB8AC3E}">
        <p14:creationId xmlns:p14="http://schemas.microsoft.com/office/powerpoint/2010/main" val="4237743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ce réservé du contenu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2060848"/>
            <a:ext cx="8472735" cy="2983038"/>
          </a:xfrm>
        </p:spPr>
      </p:pic>
      <p:sp>
        <p:nvSpPr>
          <p:cNvPr id="11" name="Titre 10"/>
          <p:cNvSpPr>
            <a:spLocks noGrp="1"/>
          </p:cNvSpPr>
          <p:nvPr>
            <p:ph type="title"/>
          </p:nvPr>
        </p:nvSpPr>
        <p:spPr/>
        <p:txBody>
          <a:bodyPr/>
          <a:lstStyle/>
          <a:p>
            <a:r>
              <a:rPr lang="fr-FR" dirty="0"/>
              <a:t>2022/2023</a:t>
            </a:r>
          </a:p>
        </p:txBody>
      </p:sp>
    </p:spTree>
    <p:extLst>
      <p:ext uri="{BB962C8B-B14F-4D97-AF65-F5344CB8AC3E}">
        <p14:creationId xmlns:p14="http://schemas.microsoft.com/office/powerpoint/2010/main" val="2609771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916832"/>
            <a:ext cx="8739578" cy="3155633"/>
          </a:xfrm>
        </p:spPr>
      </p:pic>
      <p:sp>
        <p:nvSpPr>
          <p:cNvPr id="4" name="Titre 3"/>
          <p:cNvSpPr>
            <a:spLocks noGrp="1"/>
          </p:cNvSpPr>
          <p:nvPr>
            <p:ph type="title"/>
          </p:nvPr>
        </p:nvSpPr>
        <p:spPr/>
        <p:txBody>
          <a:bodyPr/>
          <a:lstStyle/>
          <a:p>
            <a:r>
              <a:rPr lang="fr-FR" dirty="0"/>
              <a:t>2023/2024</a:t>
            </a:r>
          </a:p>
        </p:txBody>
      </p:sp>
    </p:spTree>
    <p:extLst>
      <p:ext uri="{BB962C8B-B14F-4D97-AF65-F5344CB8AC3E}">
        <p14:creationId xmlns:p14="http://schemas.microsoft.com/office/powerpoint/2010/main" val="3807390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p:txBody>
          <a:bodyPr/>
          <a:lstStyle/>
          <a:p>
            <a:r>
              <a:rPr lang="fr-FR" dirty="0"/>
              <a:t>2020/2021 : 19 associations </a:t>
            </a:r>
          </a:p>
          <a:p>
            <a:r>
              <a:rPr lang="fr-FR" dirty="0"/>
              <a:t>2021/2022 : 32 associations </a:t>
            </a:r>
          </a:p>
          <a:p>
            <a:r>
              <a:rPr lang="fr-FR" dirty="0"/>
              <a:t>2022/2023 : 35 associations</a:t>
            </a:r>
          </a:p>
          <a:p>
            <a:r>
              <a:rPr lang="fr-FR" dirty="0"/>
              <a:t>2023/2024 : pour l’instant 34 associations</a:t>
            </a:r>
          </a:p>
        </p:txBody>
      </p:sp>
      <p:sp>
        <p:nvSpPr>
          <p:cNvPr id="5" name="Titre 4"/>
          <p:cNvSpPr>
            <a:spLocks noGrp="1"/>
          </p:cNvSpPr>
          <p:nvPr>
            <p:ph type="title"/>
          </p:nvPr>
        </p:nvSpPr>
        <p:spPr/>
        <p:txBody>
          <a:bodyPr/>
          <a:lstStyle/>
          <a:p>
            <a:r>
              <a:rPr lang="fr-FR" dirty="0"/>
              <a:t>Evolution du nombre d’association</a:t>
            </a:r>
          </a:p>
        </p:txBody>
      </p:sp>
    </p:spTree>
    <p:extLst>
      <p:ext uri="{BB962C8B-B14F-4D97-AF65-F5344CB8AC3E}">
        <p14:creationId xmlns:p14="http://schemas.microsoft.com/office/powerpoint/2010/main" val="3261851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sz="3600" dirty="0"/>
              <a:t>Associations Régionales et du Nord </a:t>
            </a:r>
          </a:p>
        </p:txBody>
      </p:sp>
      <p:pic>
        <p:nvPicPr>
          <p:cNvPr id="4" name="Espace réservé du contenu 3" descr="Une image contenant texte, carte&#10;&#10;Description générée automatiquement"/>
          <p:cNvPicPr>
            <a:picLocks noGrp="1"/>
          </p:cNvPicPr>
          <p:nvPr>
            <p:ph sz="quarter" idx="13"/>
          </p:nvPr>
        </p:nvPicPr>
        <p:blipFill>
          <a:blip r:embed="rId2">
            <a:extLst>
              <a:ext uri="{28A0092B-C50C-407E-A947-70E740481C1C}">
                <a14:useLocalDpi xmlns:a14="http://schemas.microsoft.com/office/drawing/2010/main" val="0"/>
              </a:ext>
            </a:extLst>
          </a:blip>
          <a:stretch>
            <a:fillRect/>
          </a:stretch>
        </p:blipFill>
        <p:spPr>
          <a:xfrm>
            <a:off x="179512" y="548680"/>
            <a:ext cx="3744416" cy="4176464"/>
          </a:xfrm>
          <a:prstGeom prst="rect">
            <a:avLst/>
          </a:prstGeom>
        </p:spPr>
      </p:pic>
      <p:pic>
        <p:nvPicPr>
          <p:cNvPr id="8" name="Espace réservé du contenu 7"/>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049295" y="764704"/>
            <a:ext cx="4733621" cy="3600400"/>
          </a:xfrm>
        </p:spPr>
      </p:pic>
    </p:spTree>
    <p:extLst>
      <p:ext uri="{BB962C8B-B14F-4D97-AF65-F5344CB8AC3E}">
        <p14:creationId xmlns:p14="http://schemas.microsoft.com/office/powerpoint/2010/main" val="1389814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half" idx="2"/>
          </p:nvPr>
        </p:nvSpPr>
        <p:spPr/>
        <p:txBody>
          <a:bodyPr>
            <a:normAutofit/>
          </a:bodyPr>
          <a:lstStyle/>
          <a:p>
            <a:r>
              <a:rPr lang="fr-FR" sz="4000" dirty="0"/>
              <a:t>Bilan Financier</a:t>
            </a:r>
          </a:p>
        </p:txBody>
      </p:sp>
      <p:pic>
        <p:nvPicPr>
          <p:cNvPr id="8" name="Picture 2" descr="C:\mes documents\cdsmr 59\LOGO\Logo_CDSMR_59_300x270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08112" cy="9073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mes documents\cdsmr 59\LOGO\Frise-FNSMR-silhouettes-2018-1080x378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28516"/>
            <a:ext cx="9036496" cy="2329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768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54" y="211323"/>
            <a:ext cx="9095150" cy="6458037"/>
          </a:xfrm>
        </p:spPr>
      </p:pic>
    </p:spTree>
    <p:extLst>
      <p:ext uri="{BB962C8B-B14F-4D97-AF65-F5344CB8AC3E}">
        <p14:creationId xmlns:p14="http://schemas.microsoft.com/office/powerpoint/2010/main" val="1527554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half" idx="2"/>
          </p:nvPr>
        </p:nvSpPr>
        <p:spPr/>
        <p:txBody>
          <a:bodyPr>
            <a:normAutofit fontScale="70000" lnSpcReduction="20000"/>
          </a:bodyPr>
          <a:lstStyle/>
          <a:p>
            <a:r>
              <a:rPr lang="fr-FR" sz="7200" dirty="0"/>
              <a:t>Merci</a:t>
            </a:r>
            <a:r>
              <a:rPr lang="fr-FR" dirty="0"/>
              <a:t> </a:t>
            </a:r>
          </a:p>
        </p:txBody>
      </p:sp>
      <p:pic>
        <p:nvPicPr>
          <p:cNvPr id="9" name="Picture 2" descr="C:\mes documents\cdsmr 59\LOGO\Logo_CDSMR_59_300x270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08112" cy="9073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mes documents\cdsmr 59\LOGO\Frise-FNSMR-silhouettes-2018-1080x378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28516"/>
            <a:ext cx="9036496" cy="2329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52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Animations avec le conseil départemental  </a:t>
            </a:r>
          </a:p>
        </p:txBody>
      </p:sp>
      <p:pic>
        <p:nvPicPr>
          <p:cNvPr id="7" name="Espace réservé du contenu 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344613" y="1147886"/>
            <a:ext cx="3273425" cy="2450854"/>
          </a:xfrm>
        </p:spPr>
      </p:pic>
      <p:pic>
        <p:nvPicPr>
          <p:cNvPr id="8" name="Espace réservé du contenu 7"/>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029200" y="1149473"/>
            <a:ext cx="3273425" cy="2450854"/>
          </a:xfrm>
        </p:spPr>
      </p:pic>
    </p:spTree>
    <p:extLst>
      <p:ext uri="{BB962C8B-B14F-4D97-AF65-F5344CB8AC3E}">
        <p14:creationId xmlns:p14="http://schemas.microsoft.com/office/powerpoint/2010/main" val="2465192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sz="2800" dirty="0"/>
              <a:t>Interventions à </a:t>
            </a:r>
            <a:r>
              <a:rPr lang="fr-FR" sz="2800" dirty="0" err="1"/>
              <a:t>Thiennes</a:t>
            </a:r>
            <a:r>
              <a:rPr lang="fr-FR" sz="2800" dirty="0"/>
              <a:t> durant l’été et l’arrivée de Erwan (nouvel éducateur)</a:t>
            </a:r>
          </a:p>
        </p:txBody>
      </p:sp>
      <p:pic>
        <p:nvPicPr>
          <p:cNvPr id="7" name="Espace réservé du contenu 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827584" y="404664"/>
            <a:ext cx="3312368" cy="4416491"/>
          </a:xfrm>
        </p:spPr>
      </p:pic>
      <p:pic>
        <p:nvPicPr>
          <p:cNvPr id="8" name="Espace réservé du contenu 7"/>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421824" y="1340768"/>
            <a:ext cx="4224471" cy="3168352"/>
          </a:xfrm>
        </p:spPr>
      </p:pic>
    </p:spTree>
    <p:extLst>
      <p:ext uri="{BB962C8B-B14F-4D97-AF65-F5344CB8AC3E}">
        <p14:creationId xmlns:p14="http://schemas.microsoft.com/office/powerpoint/2010/main" val="1278770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pSp>
        <p:nvGrpSpPr>
          <p:cNvPr id="54" name="Google Shape;54;p13"/>
          <p:cNvGrpSpPr/>
          <p:nvPr/>
        </p:nvGrpSpPr>
        <p:grpSpPr>
          <a:xfrm>
            <a:off x="113775" y="436329"/>
            <a:ext cx="2187600" cy="847644"/>
            <a:chOff x="113775" y="3927250"/>
            <a:chExt cx="2187600" cy="1074600"/>
          </a:xfrm>
        </p:grpSpPr>
        <p:sp>
          <p:nvSpPr>
            <p:cNvPr id="55" name="Google Shape;55;p13"/>
            <p:cNvSpPr/>
            <p:nvPr/>
          </p:nvSpPr>
          <p:spPr>
            <a:xfrm>
              <a:off x="113775" y="3927250"/>
              <a:ext cx="2187600" cy="1074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 name="Google Shape;56;p13"/>
            <p:cNvSpPr txBox="1"/>
            <p:nvPr/>
          </p:nvSpPr>
          <p:spPr>
            <a:xfrm>
              <a:off x="183725" y="3997200"/>
              <a:ext cx="2046600" cy="97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b="1">
                  <a:solidFill>
                    <a:schemeClr val="dk1"/>
                  </a:solidFill>
                  <a:highlight>
                    <a:srgbClr val="FFFF00"/>
                  </a:highlight>
                </a:rPr>
                <a:t>BPJEPS :</a:t>
              </a:r>
              <a:r>
                <a:rPr lang="fr" sz="900" b="1">
                  <a:solidFill>
                    <a:schemeClr val="dk1"/>
                  </a:solidFill>
                </a:rPr>
                <a:t> </a:t>
              </a:r>
              <a:r>
                <a:rPr lang="fr" sz="900">
                  <a:solidFill>
                    <a:schemeClr val="dk1"/>
                  </a:solidFill>
                </a:rPr>
                <a:t>Brevet Professionnel de la Jeunesse, de l’Éducation Populaire et du Sport.</a:t>
              </a:r>
              <a:endParaRPr sz="900">
                <a:solidFill>
                  <a:schemeClr val="dk1"/>
                </a:solidFill>
              </a:endParaRPr>
            </a:p>
          </p:txBody>
        </p:sp>
      </p:grpSp>
      <p:grpSp>
        <p:nvGrpSpPr>
          <p:cNvPr id="57" name="Google Shape;57;p13"/>
          <p:cNvGrpSpPr/>
          <p:nvPr/>
        </p:nvGrpSpPr>
        <p:grpSpPr>
          <a:xfrm>
            <a:off x="44651" y="3563918"/>
            <a:ext cx="8856477" cy="2574337"/>
            <a:chOff x="44650" y="2672938"/>
            <a:chExt cx="8856477" cy="1930753"/>
          </a:xfrm>
        </p:grpSpPr>
        <p:grpSp>
          <p:nvGrpSpPr>
            <p:cNvPr id="58" name="Google Shape;58;p13"/>
            <p:cNvGrpSpPr/>
            <p:nvPr/>
          </p:nvGrpSpPr>
          <p:grpSpPr>
            <a:xfrm>
              <a:off x="44650" y="2672938"/>
              <a:ext cx="8856477" cy="1930753"/>
              <a:chOff x="-31550" y="1529938"/>
              <a:chExt cx="8856477" cy="1930753"/>
            </a:xfrm>
          </p:grpSpPr>
          <p:grpSp>
            <p:nvGrpSpPr>
              <p:cNvPr id="59" name="Google Shape;59;p13"/>
              <p:cNvGrpSpPr/>
              <p:nvPr/>
            </p:nvGrpSpPr>
            <p:grpSpPr>
              <a:xfrm>
                <a:off x="-31550" y="1682550"/>
                <a:ext cx="8856477" cy="1535700"/>
                <a:chOff x="-31550" y="1682550"/>
                <a:chExt cx="8856477" cy="1535700"/>
              </a:xfrm>
            </p:grpSpPr>
            <p:sp>
              <p:nvSpPr>
                <p:cNvPr id="60" name="Google Shape;60;p13"/>
                <p:cNvSpPr/>
                <p:nvPr/>
              </p:nvSpPr>
              <p:spPr>
                <a:xfrm>
                  <a:off x="328627" y="2051400"/>
                  <a:ext cx="8496300" cy="1122300"/>
                </a:xfrm>
                <a:prstGeom prst="rightArrow">
                  <a:avLst>
                    <a:gd name="adj1" fmla="val 50000"/>
                    <a:gd name="adj2" fmla="val 50000"/>
                  </a:avLst>
                </a:prstGeom>
                <a:gradFill>
                  <a:gsLst>
                    <a:gs pos="0">
                      <a:srgbClr val="DCECD5"/>
                    </a:gs>
                    <a:gs pos="100000">
                      <a:srgbClr val="93BC8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 name="Google Shape;61;p13"/>
                <p:cNvSpPr/>
                <p:nvPr/>
              </p:nvSpPr>
              <p:spPr>
                <a:xfrm>
                  <a:off x="1254642" y="2006850"/>
                  <a:ext cx="101400" cy="1211400"/>
                </a:xfrm>
                <a:prstGeom prst="rect">
                  <a:avLst/>
                </a:prstGeom>
                <a:solidFill>
                  <a:srgbClr val="B7B7B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 name="Google Shape;62;p13"/>
                <p:cNvSpPr/>
                <p:nvPr/>
              </p:nvSpPr>
              <p:spPr>
                <a:xfrm>
                  <a:off x="311950" y="2006850"/>
                  <a:ext cx="101400" cy="1211400"/>
                </a:xfrm>
                <a:prstGeom prst="rect">
                  <a:avLst/>
                </a:prstGeom>
                <a:solidFill>
                  <a:srgbClr val="B7B7B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3" name="Google Shape;63;p13"/>
                <p:cNvSpPr txBox="1"/>
                <p:nvPr/>
              </p:nvSpPr>
              <p:spPr>
                <a:xfrm>
                  <a:off x="-31550" y="1682550"/>
                  <a:ext cx="788400" cy="32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b="1" dirty="0"/>
                    <a:t>2017</a:t>
                  </a:r>
                  <a:endParaRPr b="1" dirty="0"/>
                </a:p>
              </p:txBody>
            </p:sp>
            <p:sp>
              <p:nvSpPr>
                <p:cNvPr id="64" name="Google Shape;64;p13"/>
                <p:cNvSpPr txBox="1"/>
                <p:nvPr/>
              </p:nvSpPr>
              <p:spPr>
                <a:xfrm>
                  <a:off x="911150" y="1682550"/>
                  <a:ext cx="788400" cy="32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b="1" dirty="0"/>
                    <a:t>2020</a:t>
                  </a:r>
                  <a:endParaRPr b="1" dirty="0"/>
                </a:p>
              </p:txBody>
            </p:sp>
            <p:sp>
              <p:nvSpPr>
                <p:cNvPr id="65" name="Google Shape;65;p13"/>
                <p:cNvSpPr/>
                <p:nvPr/>
              </p:nvSpPr>
              <p:spPr>
                <a:xfrm>
                  <a:off x="413350" y="2337550"/>
                  <a:ext cx="841200" cy="566100"/>
                </a:xfrm>
                <a:prstGeom prst="rect">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66" name="Google Shape;66;p13"/>
              <p:cNvSpPr/>
              <p:nvPr/>
            </p:nvSpPr>
            <p:spPr>
              <a:xfrm>
                <a:off x="2128817" y="2011575"/>
                <a:ext cx="101400" cy="1211400"/>
              </a:xfrm>
              <a:prstGeom prst="rect">
                <a:avLst/>
              </a:prstGeom>
              <a:solidFill>
                <a:srgbClr val="B7B7B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7" name="Google Shape;67;p13"/>
              <p:cNvSpPr txBox="1"/>
              <p:nvPr/>
            </p:nvSpPr>
            <p:spPr>
              <a:xfrm>
                <a:off x="1785325" y="1682550"/>
                <a:ext cx="788400" cy="32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b="1" dirty="0"/>
                  <a:t>2021</a:t>
                </a:r>
                <a:endParaRPr b="1" dirty="0"/>
              </a:p>
            </p:txBody>
          </p:sp>
          <p:sp>
            <p:nvSpPr>
              <p:cNvPr id="68" name="Google Shape;68;p13"/>
              <p:cNvSpPr/>
              <p:nvPr/>
            </p:nvSpPr>
            <p:spPr>
              <a:xfrm>
                <a:off x="2231275" y="2337525"/>
                <a:ext cx="1370400" cy="566100"/>
              </a:xfrm>
              <a:prstGeom prst="rect">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9" name="Google Shape;69;p13"/>
              <p:cNvSpPr/>
              <p:nvPr/>
            </p:nvSpPr>
            <p:spPr>
              <a:xfrm>
                <a:off x="3601642" y="2011575"/>
                <a:ext cx="101400" cy="1211400"/>
              </a:xfrm>
              <a:prstGeom prst="rect">
                <a:avLst/>
              </a:prstGeom>
              <a:solidFill>
                <a:srgbClr val="B7B7B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0" name="Google Shape;70;p13"/>
              <p:cNvSpPr txBox="1"/>
              <p:nvPr/>
            </p:nvSpPr>
            <p:spPr>
              <a:xfrm>
                <a:off x="3258150" y="1682550"/>
                <a:ext cx="788400" cy="32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b="1" dirty="0"/>
                  <a:t>2022</a:t>
                </a:r>
                <a:endParaRPr b="1" dirty="0"/>
              </a:p>
            </p:txBody>
          </p:sp>
          <p:sp>
            <p:nvSpPr>
              <p:cNvPr id="71" name="Google Shape;71;p13"/>
              <p:cNvSpPr/>
              <p:nvPr/>
            </p:nvSpPr>
            <p:spPr>
              <a:xfrm>
                <a:off x="2275650" y="1860800"/>
                <a:ext cx="1275000" cy="9474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1100">
                    <a:solidFill>
                      <a:schemeClr val="dk1"/>
                    </a:solidFill>
                  </a:rPr>
                  <a:t>Alternance </a:t>
                </a:r>
                <a:r>
                  <a:rPr lang="fr">
                    <a:solidFill>
                      <a:schemeClr val="dk1"/>
                    </a:solidFill>
                  </a:rPr>
                  <a:t>VCSO</a:t>
                </a:r>
                <a:endParaRPr>
                  <a:solidFill>
                    <a:schemeClr val="dk1"/>
                  </a:solidFill>
                </a:endParaRPr>
              </a:p>
            </p:txBody>
          </p:sp>
          <p:grpSp>
            <p:nvGrpSpPr>
              <p:cNvPr id="72" name="Google Shape;72;p13"/>
              <p:cNvGrpSpPr/>
              <p:nvPr/>
            </p:nvGrpSpPr>
            <p:grpSpPr>
              <a:xfrm>
                <a:off x="2365875" y="2571750"/>
                <a:ext cx="1100100" cy="807600"/>
                <a:chOff x="2409325" y="2700050"/>
                <a:chExt cx="1100100" cy="807600"/>
              </a:xfrm>
            </p:grpSpPr>
            <p:sp>
              <p:nvSpPr>
                <p:cNvPr id="73" name="Google Shape;73;p13"/>
                <p:cNvSpPr/>
                <p:nvPr/>
              </p:nvSpPr>
              <p:spPr>
                <a:xfrm>
                  <a:off x="2409325" y="2700050"/>
                  <a:ext cx="1100100" cy="807600"/>
                </a:xfrm>
                <a:prstGeom prst="ellipse">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p>
              </p:txBody>
            </p:sp>
            <p:sp>
              <p:nvSpPr>
                <p:cNvPr id="74" name="Google Shape;74;p13"/>
                <p:cNvSpPr txBox="1"/>
                <p:nvPr/>
              </p:nvSpPr>
              <p:spPr>
                <a:xfrm>
                  <a:off x="2472925" y="2900600"/>
                  <a:ext cx="1009974" cy="40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 b="1" dirty="0">
                      <a:solidFill>
                        <a:schemeClr val="dk1"/>
                      </a:solidFill>
                    </a:rPr>
                    <a:t>BPJEPS</a:t>
                  </a:r>
                  <a:endParaRPr sz="1800" dirty="0">
                    <a:solidFill>
                      <a:schemeClr val="dk2"/>
                    </a:solidFill>
                  </a:endParaRPr>
                </a:p>
              </p:txBody>
            </p:sp>
          </p:grpSp>
          <p:sp>
            <p:nvSpPr>
              <p:cNvPr id="75" name="Google Shape;75;p13"/>
              <p:cNvSpPr/>
              <p:nvPr/>
            </p:nvSpPr>
            <p:spPr>
              <a:xfrm>
                <a:off x="3754050" y="2333106"/>
                <a:ext cx="1170000" cy="5661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6" name="Google Shape;76;p13"/>
              <p:cNvSpPr txBox="1"/>
              <p:nvPr/>
            </p:nvSpPr>
            <p:spPr>
              <a:xfrm>
                <a:off x="3754050" y="2356607"/>
                <a:ext cx="1214700" cy="28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800">
                    <a:solidFill>
                      <a:schemeClr val="dk1"/>
                    </a:solidFill>
                  </a:rPr>
                  <a:t>Carte Pro</a:t>
                </a:r>
                <a:endParaRPr sz="1800">
                  <a:solidFill>
                    <a:schemeClr val="dk1"/>
                  </a:solidFill>
                </a:endParaRPr>
              </a:p>
            </p:txBody>
          </p:sp>
          <p:sp>
            <p:nvSpPr>
              <p:cNvPr id="77" name="Google Shape;77;p13"/>
              <p:cNvSpPr/>
              <p:nvPr/>
            </p:nvSpPr>
            <p:spPr>
              <a:xfrm>
                <a:off x="4973242" y="2011363"/>
                <a:ext cx="101400" cy="1211400"/>
              </a:xfrm>
              <a:prstGeom prst="rect">
                <a:avLst/>
              </a:prstGeom>
              <a:solidFill>
                <a:srgbClr val="B7B7B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8" name="Google Shape;78;p13"/>
              <p:cNvSpPr txBox="1"/>
              <p:nvPr/>
            </p:nvSpPr>
            <p:spPr>
              <a:xfrm>
                <a:off x="4629750" y="1682338"/>
                <a:ext cx="788400" cy="32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b="1" dirty="0"/>
                  <a:t>2023</a:t>
                </a:r>
                <a:endParaRPr b="1" dirty="0"/>
              </a:p>
            </p:txBody>
          </p:sp>
          <p:grpSp>
            <p:nvGrpSpPr>
              <p:cNvPr id="79" name="Google Shape;79;p13"/>
              <p:cNvGrpSpPr/>
              <p:nvPr/>
            </p:nvGrpSpPr>
            <p:grpSpPr>
              <a:xfrm>
                <a:off x="5155350" y="1826597"/>
                <a:ext cx="1468500" cy="711000"/>
                <a:chOff x="5076425" y="2452050"/>
                <a:chExt cx="1468500" cy="711000"/>
              </a:xfrm>
            </p:grpSpPr>
            <p:sp>
              <p:nvSpPr>
                <p:cNvPr id="80" name="Google Shape;80;p13"/>
                <p:cNvSpPr/>
                <p:nvPr/>
              </p:nvSpPr>
              <p:spPr>
                <a:xfrm>
                  <a:off x="5076425" y="2452050"/>
                  <a:ext cx="1468500" cy="711000"/>
                </a:xfrm>
                <a:prstGeom prst="ellipse">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txBox="1"/>
                <p:nvPr/>
              </p:nvSpPr>
              <p:spPr>
                <a:xfrm>
                  <a:off x="5084948" y="2515613"/>
                  <a:ext cx="1429800" cy="41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 dirty="0">
                      <a:solidFill>
                        <a:schemeClr val="dk1"/>
                      </a:solidFill>
                    </a:rPr>
                    <a:t>Lancement Garde la Forme</a:t>
                  </a:r>
                  <a:endParaRPr sz="1800" dirty="0">
                    <a:solidFill>
                      <a:schemeClr val="dk1"/>
                    </a:solidFill>
                  </a:endParaRPr>
                </a:p>
              </p:txBody>
            </p:sp>
          </p:grpSp>
          <p:sp>
            <p:nvSpPr>
              <p:cNvPr id="82" name="Google Shape;82;p13"/>
              <p:cNvSpPr txBox="1"/>
              <p:nvPr/>
            </p:nvSpPr>
            <p:spPr>
              <a:xfrm>
                <a:off x="5467950" y="1529938"/>
                <a:ext cx="950798" cy="32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b="1" dirty="0"/>
                  <a:t>Février</a:t>
                </a:r>
                <a:endParaRPr b="1" dirty="0"/>
              </a:p>
            </p:txBody>
          </p:sp>
          <p:grpSp>
            <p:nvGrpSpPr>
              <p:cNvPr id="83" name="Google Shape;83;p13"/>
              <p:cNvGrpSpPr/>
              <p:nvPr/>
            </p:nvGrpSpPr>
            <p:grpSpPr>
              <a:xfrm>
                <a:off x="5608300" y="2520497"/>
                <a:ext cx="1525348" cy="711000"/>
                <a:chOff x="5076425" y="2452050"/>
                <a:chExt cx="1525348" cy="711000"/>
              </a:xfrm>
            </p:grpSpPr>
            <p:sp>
              <p:nvSpPr>
                <p:cNvPr id="84" name="Google Shape;84;p13"/>
                <p:cNvSpPr/>
                <p:nvPr/>
              </p:nvSpPr>
              <p:spPr>
                <a:xfrm>
                  <a:off x="5076425" y="2452050"/>
                  <a:ext cx="1468500" cy="711000"/>
                </a:xfrm>
                <a:prstGeom prst="ellipse">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txBox="1"/>
                <p:nvPr/>
              </p:nvSpPr>
              <p:spPr>
                <a:xfrm>
                  <a:off x="5171973" y="2613213"/>
                  <a:ext cx="1429800" cy="41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solidFill>
                        <a:schemeClr val="dk1"/>
                      </a:solidFill>
                    </a:rPr>
                    <a:t>CDD CDSMR</a:t>
                  </a:r>
                  <a:endParaRPr>
                    <a:solidFill>
                      <a:schemeClr val="dk1"/>
                    </a:solidFill>
                  </a:endParaRPr>
                </a:p>
              </p:txBody>
            </p:sp>
          </p:grpSp>
          <p:sp>
            <p:nvSpPr>
              <p:cNvPr id="86" name="Google Shape;86;p13"/>
              <p:cNvSpPr txBox="1"/>
              <p:nvPr/>
            </p:nvSpPr>
            <p:spPr>
              <a:xfrm>
                <a:off x="5950584" y="3136391"/>
                <a:ext cx="890215" cy="32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b="1" dirty="0"/>
                  <a:t>Juillet</a:t>
                </a:r>
                <a:endParaRPr b="1" dirty="0"/>
              </a:p>
            </p:txBody>
          </p:sp>
          <p:grpSp>
            <p:nvGrpSpPr>
              <p:cNvPr id="87" name="Google Shape;87;p13"/>
              <p:cNvGrpSpPr/>
              <p:nvPr/>
            </p:nvGrpSpPr>
            <p:grpSpPr>
              <a:xfrm>
                <a:off x="6685474" y="1969844"/>
                <a:ext cx="1525348" cy="711000"/>
                <a:chOff x="5076425" y="2452050"/>
                <a:chExt cx="1525348" cy="711000"/>
              </a:xfrm>
            </p:grpSpPr>
            <p:sp>
              <p:nvSpPr>
                <p:cNvPr id="88" name="Google Shape;88;p13"/>
                <p:cNvSpPr/>
                <p:nvPr/>
              </p:nvSpPr>
              <p:spPr>
                <a:xfrm>
                  <a:off x="5076425" y="2452050"/>
                  <a:ext cx="1468500" cy="711000"/>
                </a:xfrm>
                <a:prstGeom prst="ellipse">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txBox="1"/>
                <p:nvPr/>
              </p:nvSpPr>
              <p:spPr>
                <a:xfrm>
                  <a:off x="5171973" y="2613213"/>
                  <a:ext cx="1429800" cy="41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solidFill>
                        <a:schemeClr val="dk1"/>
                      </a:solidFill>
                    </a:rPr>
                    <a:t>CDI CDSMR</a:t>
                  </a:r>
                  <a:endParaRPr>
                    <a:solidFill>
                      <a:schemeClr val="dk1"/>
                    </a:solidFill>
                  </a:endParaRPr>
                </a:p>
              </p:txBody>
            </p:sp>
          </p:grpSp>
          <p:sp>
            <p:nvSpPr>
              <p:cNvPr id="90" name="Google Shape;90;p13"/>
              <p:cNvSpPr txBox="1"/>
              <p:nvPr/>
            </p:nvSpPr>
            <p:spPr>
              <a:xfrm>
                <a:off x="6840800" y="1663274"/>
                <a:ext cx="1313174" cy="32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b="1" dirty="0"/>
                  <a:t>Septembre</a:t>
                </a:r>
                <a:endParaRPr b="1" dirty="0"/>
              </a:p>
            </p:txBody>
          </p:sp>
        </p:grpSp>
        <p:sp>
          <p:nvSpPr>
            <p:cNvPr id="91" name="Google Shape;91;p13"/>
            <p:cNvSpPr/>
            <p:nvPr/>
          </p:nvSpPr>
          <p:spPr>
            <a:xfrm>
              <a:off x="1442775" y="3486700"/>
              <a:ext cx="769500" cy="566100"/>
            </a:xfrm>
            <a:prstGeom prst="rect">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2" name="Google Shape;92;p13"/>
            <p:cNvSpPr txBox="1"/>
            <p:nvPr/>
          </p:nvSpPr>
          <p:spPr>
            <a:xfrm>
              <a:off x="463400" y="3521800"/>
              <a:ext cx="889500" cy="49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800" b="1">
                  <a:solidFill>
                    <a:schemeClr val="dk1"/>
                  </a:solidFill>
                </a:rPr>
                <a:t>Obtention Licence E-commerce</a:t>
              </a:r>
              <a:endParaRPr sz="800" b="1">
                <a:solidFill>
                  <a:schemeClr val="dk1"/>
                </a:solidFill>
              </a:endParaRPr>
            </a:p>
          </p:txBody>
        </p:sp>
        <p:sp>
          <p:nvSpPr>
            <p:cNvPr id="93" name="Google Shape;93;p13"/>
            <p:cNvSpPr txBox="1"/>
            <p:nvPr/>
          </p:nvSpPr>
          <p:spPr>
            <a:xfrm>
              <a:off x="1442775" y="3521800"/>
              <a:ext cx="889500" cy="49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800" b="1">
                  <a:solidFill>
                    <a:schemeClr val="dk1"/>
                  </a:solidFill>
                </a:rPr>
                <a:t>Travail et réorientation</a:t>
              </a:r>
              <a:r>
                <a:rPr lang="fr" sz="800" b="1">
                  <a:solidFill>
                    <a:schemeClr val="dk2"/>
                  </a:solidFill>
                </a:rPr>
                <a:t> </a:t>
              </a:r>
              <a:endParaRPr sz="800" b="1">
                <a:solidFill>
                  <a:schemeClr val="dk2"/>
                </a:solidFill>
              </a:endParaRPr>
            </a:p>
          </p:txBody>
        </p:sp>
      </p:grpSp>
      <p:grpSp>
        <p:nvGrpSpPr>
          <p:cNvPr id="94" name="Google Shape;94;p13"/>
          <p:cNvGrpSpPr/>
          <p:nvPr/>
        </p:nvGrpSpPr>
        <p:grpSpPr>
          <a:xfrm>
            <a:off x="3515650" y="420833"/>
            <a:ext cx="5176200" cy="2984400"/>
            <a:chOff x="3439450" y="468025"/>
            <a:chExt cx="5176200" cy="2238300"/>
          </a:xfrm>
        </p:grpSpPr>
        <p:sp>
          <p:nvSpPr>
            <p:cNvPr id="95" name="Google Shape;95;p13"/>
            <p:cNvSpPr/>
            <p:nvPr/>
          </p:nvSpPr>
          <p:spPr>
            <a:xfrm>
              <a:off x="3439450" y="468025"/>
              <a:ext cx="5176200" cy="2238300"/>
            </a:xfrm>
            <a:prstGeom prst="rect">
              <a:avLst/>
            </a:prstGeom>
            <a:solidFill>
              <a:srgbClr val="B6D7A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6" name="Google Shape;96;p13"/>
            <p:cNvPicPr preferRelativeResize="0"/>
            <p:nvPr/>
          </p:nvPicPr>
          <p:blipFill rotWithShape="1">
            <a:blip r:embed="rId3">
              <a:alphaModFix/>
            </a:blip>
            <a:srcRect l="6597" t="33450" r="20334" b="25997"/>
            <a:stretch/>
          </p:blipFill>
          <p:spPr>
            <a:xfrm>
              <a:off x="3522163" y="544325"/>
              <a:ext cx="5010775" cy="2085700"/>
            </a:xfrm>
            <a:prstGeom prst="rect">
              <a:avLst/>
            </a:prstGeom>
            <a:noFill/>
            <a:ln>
              <a:noFill/>
            </a:ln>
          </p:spPr>
        </p:pic>
      </p:grpSp>
    </p:spTree>
    <p:extLst>
      <p:ext uri="{BB962C8B-B14F-4D97-AF65-F5344CB8AC3E}">
        <p14:creationId xmlns:p14="http://schemas.microsoft.com/office/powerpoint/2010/main" val="3347720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85000" lnSpcReduction="20000"/>
          </a:bodyPr>
          <a:lstStyle/>
          <a:p>
            <a:r>
              <a:rPr lang="fr-FR" sz="2400" dirty="0"/>
              <a:t>Le Comité a  organisé 2 marches nordique ,  La Belle Hôtesse le 04 septembre 2022  et le 02 juillet La </a:t>
            </a:r>
            <a:r>
              <a:rPr lang="fr-FR" sz="2400" dirty="0" err="1"/>
              <a:t>Cruysabeel</a:t>
            </a:r>
            <a:r>
              <a:rPr lang="fr-FR" sz="2400" dirty="0"/>
              <a:t>.  Ces actions se déroulées à </a:t>
            </a:r>
            <a:r>
              <a:rPr lang="fr-FR" sz="2400" dirty="0" err="1"/>
              <a:t>Steenbecque</a:t>
            </a:r>
            <a:r>
              <a:rPr lang="fr-FR" sz="2400" dirty="0"/>
              <a:t>  sur une matinée. Une soixantaine de personne ont répondu présent pour chaque marche, 4 parcours étaient proposés (5, 9,14 et 20 km). Avant de partir, chaque participant a eu une barre de céréale, un jus de fruit, une petite bouteille d’eau et un </a:t>
            </a:r>
            <a:r>
              <a:rPr lang="fr-FR" sz="2400" dirty="0" err="1"/>
              <a:t>sandwisch</a:t>
            </a:r>
            <a:r>
              <a:rPr lang="fr-FR" sz="2400" dirty="0"/>
              <a:t> ainsi que l’itinéraire qui avait été fait par les bénévoles. Le Comité a offert soit une ceinture banane ou un gobelet pliable  à chaque participant pour un mouvement écologique.</a:t>
            </a:r>
          </a:p>
        </p:txBody>
      </p:sp>
      <p:sp>
        <p:nvSpPr>
          <p:cNvPr id="2" name="Titre 1"/>
          <p:cNvSpPr>
            <a:spLocks noGrp="1"/>
          </p:cNvSpPr>
          <p:nvPr>
            <p:ph type="title"/>
          </p:nvPr>
        </p:nvSpPr>
        <p:spPr/>
        <p:txBody>
          <a:bodyPr/>
          <a:lstStyle/>
          <a:p>
            <a:r>
              <a:rPr lang="fr-FR" dirty="0"/>
              <a:t>Marche nordique </a:t>
            </a:r>
          </a:p>
        </p:txBody>
      </p:sp>
    </p:spTree>
    <p:extLst>
      <p:ext uri="{BB962C8B-B14F-4D97-AF65-F5344CB8AC3E}">
        <p14:creationId xmlns:p14="http://schemas.microsoft.com/office/powerpoint/2010/main" val="198247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Marche nordique</a:t>
            </a:r>
          </a:p>
        </p:txBody>
      </p:sp>
      <p:pic>
        <p:nvPicPr>
          <p:cNvPr id="7" name="Espace réservé du contenu 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17213" y="1147886"/>
            <a:ext cx="4200825" cy="3145210"/>
          </a:xfrm>
        </p:spPr>
      </p:pic>
      <p:pic>
        <p:nvPicPr>
          <p:cNvPr id="9" name="Espace réservé du contenu 8"/>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378453" y="658813"/>
            <a:ext cx="3158727" cy="4210347"/>
          </a:xfrm>
        </p:spPr>
      </p:pic>
    </p:spTree>
    <p:extLst>
      <p:ext uri="{BB962C8B-B14F-4D97-AF65-F5344CB8AC3E}">
        <p14:creationId xmlns:p14="http://schemas.microsoft.com/office/powerpoint/2010/main" val="1736010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idx="1"/>
          </p:nvPr>
        </p:nvSpPr>
        <p:spPr/>
        <p:txBody>
          <a:bodyPr>
            <a:normAutofit fontScale="85000" lnSpcReduction="20000"/>
          </a:bodyPr>
          <a:lstStyle/>
          <a:p>
            <a:r>
              <a:rPr lang="fr-FR" sz="2800" dirty="0"/>
              <a:t>Le CDSMR Nord a reçu les 18 et 19 février 2023 à </a:t>
            </a:r>
            <a:r>
              <a:rPr lang="fr-FR" sz="2800" dirty="0" err="1"/>
              <a:t>Morbecque</a:t>
            </a:r>
            <a:r>
              <a:rPr lang="fr-FR" sz="2800" dirty="0"/>
              <a:t>  un BF1 marche nordique ; Il y a eu 11 stagiaires du Nord et du Pas de Calais. La formation s’est déroulée sur 2 jours de 9h à 18h, avec des parties théoriques et des moments de pratique à l’extérieur. Tout le monde a adoré cette formation qui s’est très bien déroulée. Les formateur venaient d’une association adhérente au Comité, </a:t>
            </a:r>
            <a:r>
              <a:rPr lang="fr-FR" sz="2800" dirty="0" err="1"/>
              <a:t>Nodic</a:t>
            </a:r>
            <a:r>
              <a:rPr lang="fr-FR" sz="2800" dirty="0"/>
              <a:t> Sport horizons (</a:t>
            </a:r>
            <a:r>
              <a:rPr lang="fr-FR" sz="2800" dirty="0" err="1"/>
              <a:t>Lescouffe</a:t>
            </a:r>
            <a:r>
              <a:rPr lang="fr-FR" sz="2800" dirty="0"/>
              <a:t> Laurent et Carlier Annick)</a:t>
            </a:r>
          </a:p>
        </p:txBody>
      </p:sp>
      <p:sp>
        <p:nvSpPr>
          <p:cNvPr id="2" name="Titre 1"/>
          <p:cNvSpPr>
            <a:spLocks noGrp="1"/>
          </p:cNvSpPr>
          <p:nvPr>
            <p:ph type="title"/>
          </p:nvPr>
        </p:nvSpPr>
        <p:spPr/>
        <p:txBody>
          <a:bodyPr>
            <a:normAutofit/>
          </a:bodyPr>
          <a:lstStyle/>
          <a:p>
            <a:r>
              <a:rPr lang="fr-FR" sz="4000" dirty="0"/>
              <a:t>Formation BF1 Marche nordique</a:t>
            </a:r>
          </a:p>
        </p:txBody>
      </p:sp>
    </p:spTree>
    <p:extLst>
      <p:ext uri="{BB962C8B-B14F-4D97-AF65-F5344CB8AC3E}">
        <p14:creationId xmlns:p14="http://schemas.microsoft.com/office/powerpoint/2010/main" val="24113599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Élémentaire">
  <a:themeElements>
    <a:clrScheme name="Élémentai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Élémentaire">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Élémentaire">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368</TotalTime>
  <Words>2151</Words>
  <Application>Microsoft Office PowerPoint</Application>
  <PresentationFormat>Affichage à l'écran (4:3)</PresentationFormat>
  <Paragraphs>174</Paragraphs>
  <Slides>36</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36</vt:i4>
      </vt:variant>
    </vt:vector>
  </HeadingPairs>
  <TitlesOfParts>
    <vt:vector size="41" baseType="lpstr">
      <vt:lpstr>Arial</vt:lpstr>
      <vt:lpstr>Calibri</vt:lpstr>
      <vt:lpstr>Palatino Linotype</vt:lpstr>
      <vt:lpstr>Wingdings</vt:lpstr>
      <vt:lpstr>Élémentaire</vt:lpstr>
      <vt:lpstr>Assemblée Générale du CDSMR Nord</vt:lpstr>
      <vt:lpstr>         Bilan des activités</vt:lpstr>
      <vt:lpstr>Animations sportives (mobil’sport)</vt:lpstr>
      <vt:lpstr>Animations avec le conseil départemental  </vt:lpstr>
      <vt:lpstr>Interventions à Thiennes durant l’été et l’arrivée de Erwan (nouvel éducateur)</vt:lpstr>
      <vt:lpstr>Présentation PowerPoint</vt:lpstr>
      <vt:lpstr>Marche nordique </vt:lpstr>
      <vt:lpstr>Marche nordique</vt:lpstr>
      <vt:lpstr>Formation BF1 Marche nordique</vt:lpstr>
      <vt:lpstr>Formation BF1 Marche nordique</vt:lpstr>
      <vt:lpstr>Le Tir nature</vt:lpstr>
      <vt:lpstr>           </vt:lpstr>
      <vt:lpstr>Tennis de table </vt:lpstr>
      <vt:lpstr>Tennis de table </vt:lpstr>
      <vt:lpstr>Tennis de table </vt:lpstr>
      <vt:lpstr>Tennis de table </vt:lpstr>
      <vt:lpstr>Tennis de table </vt:lpstr>
      <vt:lpstr>Tir à L’arc : Critérium Département</vt:lpstr>
      <vt:lpstr>Critérium Départemental </vt:lpstr>
      <vt:lpstr>Tir à l’arc : Critérium Régional </vt:lpstr>
      <vt:lpstr>Critérium individuel à Avesnes le Compte</vt:lpstr>
      <vt:lpstr>Critérium national de tir à l’arc à Saint Mars d’Outillé en Sarthe? 27 et 28 mai 2023</vt:lpstr>
      <vt:lpstr>Badminton</vt:lpstr>
      <vt:lpstr>Tournois jeunes</vt:lpstr>
      <vt:lpstr>Notre président récompensé</vt:lpstr>
      <vt:lpstr>FELICITATION!! ET MERCI</vt:lpstr>
      <vt:lpstr>Présentation PowerPoint</vt:lpstr>
      <vt:lpstr>Evolution des adhérents </vt:lpstr>
      <vt:lpstr>Répartition des adhérents  2021/2022</vt:lpstr>
      <vt:lpstr>2022/2023</vt:lpstr>
      <vt:lpstr>2023/2024</vt:lpstr>
      <vt:lpstr>Evolution du nombre d’association</vt:lpstr>
      <vt:lpstr>Associations Régionales et du Nord </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Assemblée Générale du CDSMR Nord</dc:title>
  <dc:creator>ACER</dc:creator>
  <cp:lastModifiedBy>helene hocman</cp:lastModifiedBy>
  <cp:revision>34</cp:revision>
  <dcterms:created xsi:type="dcterms:W3CDTF">2023-11-10T09:52:42Z</dcterms:created>
  <dcterms:modified xsi:type="dcterms:W3CDTF">2023-11-20T08:57:50Z</dcterms:modified>
</cp:coreProperties>
</file>